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2"/>
  </p:notesMasterIdLst>
  <p:sldIdLst>
    <p:sldId id="499" r:id="rId2"/>
    <p:sldId id="500" r:id="rId3"/>
    <p:sldId id="501" r:id="rId4"/>
    <p:sldId id="537" r:id="rId5"/>
    <p:sldId id="538" r:id="rId6"/>
    <p:sldId id="536" r:id="rId7"/>
    <p:sldId id="509" r:id="rId8"/>
    <p:sldId id="510" r:id="rId9"/>
    <p:sldId id="511" r:id="rId10"/>
    <p:sldId id="539" r:id="rId11"/>
    <p:sldId id="513" r:id="rId12"/>
    <p:sldId id="514" r:id="rId13"/>
    <p:sldId id="540" r:id="rId14"/>
    <p:sldId id="519" r:id="rId15"/>
    <p:sldId id="522" r:id="rId16"/>
    <p:sldId id="541" r:id="rId17"/>
    <p:sldId id="542" r:id="rId18"/>
    <p:sldId id="544" r:id="rId19"/>
    <p:sldId id="543" r:id="rId20"/>
    <p:sldId id="527" r:id="rId21"/>
    <p:sldId id="545" r:id="rId22"/>
    <p:sldId id="546" r:id="rId23"/>
    <p:sldId id="530" r:id="rId24"/>
    <p:sldId id="533" r:id="rId25"/>
    <p:sldId id="547" r:id="rId26"/>
    <p:sldId id="548" r:id="rId27"/>
    <p:sldId id="549" r:id="rId28"/>
    <p:sldId id="550" r:id="rId29"/>
    <p:sldId id="534" r:id="rId30"/>
    <p:sldId id="263" r:id="rId31"/>
  </p:sldIdLst>
  <p:sldSz cx="12192000" cy="6858000"/>
  <p:notesSz cx="6858000" cy="9144000"/>
  <p:embeddedFontLst>
    <p:embeddedFont>
      <p:font typeface="경기천년제목 Bold" panose="02020603020101020101" pitchFamily="18" charset="-127"/>
      <p:bold r:id="rId33"/>
    </p:embeddedFont>
    <p:embeddedFont>
      <p:font typeface="경기천년제목 Medium" panose="02020603020101020101" pitchFamily="18" charset="-127"/>
      <p:regular r:id="rId34"/>
    </p:embeddedFont>
    <p:embeddedFont>
      <p:font typeface="에스코어 드림 5 Medium" panose="020B0503030302020204" pitchFamily="34" charset="-127"/>
      <p:regular r:id="rId35"/>
    </p:embeddedFont>
    <p:embeddedFont>
      <p:font typeface="에스코어 드림 7 ExtraBold" panose="020B0503030302020204" pitchFamily="34" charset="-127"/>
      <p:bold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Calibri Light" panose="020F0302020204030204" pitchFamily="34" charset="0"/>
      <p:regular r:id="rId41"/>
      <p:italic r:id="rId42"/>
    </p:embeddedFont>
    <p:embeddedFont>
      <p:font typeface="S-Core Dream 5 Medium" panose="020B0503030302020204" pitchFamily="34" charset="-127"/>
      <p:regular r:id="rId43"/>
    </p:embeddedFont>
    <p:embeddedFont>
      <p:font typeface="S-Core Dream 6 Bold" panose="020B0503030302020204" pitchFamily="34" charset="-127"/>
      <p:regular r:id="rId44"/>
      <p:bold r:id="rId45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6078"/>
    <a:srgbClr val="556078"/>
    <a:srgbClr val="007E00"/>
    <a:srgbClr val="E94E1B"/>
    <a:srgbClr val="E5E3E0"/>
    <a:srgbClr val="FFFFFF"/>
    <a:srgbClr val="AA6F34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74"/>
    <p:restoredTop sz="87337"/>
  </p:normalViewPr>
  <p:slideViewPr>
    <p:cSldViewPr snapToGrid="0" snapToObjects="1">
      <p:cViewPr varScale="1">
        <p:scale>
          <a:sx n="96" d="100"/>
          <a:sy n="96" d="100"/>
        </p:scale>
        <p:origin x="3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image" Target="../media/image23.wmf"/><Relationship Id="rId1" Type="http://schemas.openxmlformats.org/officeDocument/2006/relationships/image" Target="../media/image22.wmf"/><Relationship Id="rId4" Type="http://schemas.openxmlformats.org/officeDocument/2006/relationships/image" Target="../media/image25.wmf"/></Relationships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1.png>
</file>

<file path=ppt/media/image22.wmf>
</file>

<file path=ppt/media/image23.wmf>
</file>

<file path=ppt/media/image24.wmf>
</file>

<file path=ppt/media/image25.wmf>
</file>

<file path=ppt/media/image26.png>
</file>

<file path=ppt/media/image27.png>
</file>

<file path=ppt/media/image28.png>
</file>

<file path=ppt/media/image29.png>
</file>

<file path=ppt/media/image31.png>
</file>

<file path=ppt/media/image5.png>
</file>

<file path=ppt/media/image6.gif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E8702-489E-4A42-9E12-3F1D16D90F59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E0552A-F207-D547-A2E4-063B1D81A2A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31886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96134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마지막 절에 포함되는 </a:t>
            </a:r>
            <a:r>
              <a:rPr kumimoji="1" lang="en-US" altLang="ko-KR" dirty="0"/>
              <a:t>32p</a:t>
            </a:r>
            <a:r>
              <a:rPr kumimoji="1" lang="ko-KR" altLang="en-US" dirty="0"/>
              <a:t> 삭제하고 현재 페이지 추가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E0552A-F207-D547-A2E4-063B1D81A2A8}" type="slidenum">
              <a:rPr kumimoji="1" lang="ko-Kore-KR" altLang="en-US" smtClean="0"/>
              <a:t>30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39648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98571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67277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11372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271941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64025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56287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39850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72524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CB36C-C938-A845-BE7A-23386F497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16727A-FCCB-D247-A242-F5E853F439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CD07A0-8A2D-CB4E-A351-D48565FE7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C6553A-2575-A44A-898C-87F378481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5F154A-957A-5745-91F9-9F0DE4D21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37619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EFCFC-21AC-DB40-9854-E784BF278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087BBE-2147-084B-9C34-89C7363BF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CFD19A-6D82-1647-B53C-0720A1583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E5898B-2F9D-9147-BAD1-7088C3742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B614A3-E490-E54E-9C47-82AFE1611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69076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5502156-F8F7-0046-9A34-07F619499A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846ABC-C5FE-4545-8847-94DE5DFEB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121A58-1482-914E-92F3-96838D973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15EA8A-09D9-EE41-93A6-BC5546DA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EEED53-0178-D74C-A858-4EF5307DB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695308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4447D2C-D7C8-534D-8439-49EF5C0D91E8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06545F6-6DB6-6747-8528-356C1DA2AA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biLevel thresh="25000"/>
          </a:blip>
          <a:stretch>
            <a:fillRect/>
          </a:stretch>
        </p:blipFill>
        <p:spPr>
          <a:xfrm>
            <a:off x="5198123" y="3075057"/>
            <a:ext cx="1795753" cy="956616"/>
          </a:xfrm>
          <a:prstGeom prst="rect">
            <a:avLst/>
          </a:prstGeom>
        </p:spPr>
      </p:pic>
      <p:sp>
        <p:nvSpPr>
          <p:cNvPr id="9" name="텍스트 개체 틀 24">
            <a:extLst>
              <a:ext uri="{FF2B5EF4-FFF2-40B4-BE49-F238E27FC236}">
                <a16:creationId xmlns:a16="http://schemas.microsoft.com/office/drawing/2014/main" id="{10415C67-D597-5049-8E31-B0CC877559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6521" y="402697"/>
            <a:ext cx="2935419" cy="286232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1400" b="1" i="1" spc="-150" dirty="0" smtClean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ko-KR" altLang="en-US" dirty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4050566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-33351" y="-6062"/>
            <a:ext cx="12290850" cy="6981627"/>
            <a:chOff x="-18" y="2"/>
            <a:chExt cx="7722" cy="4320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-18" y="2"/>
              <a:ext cx="7722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4883" y="2"/>
              <a:ext cx="2818" cy="4276"/>
            </a:xfrm>
            <a:custGeom>
              <a:avLst/>
              <a:gdLst>
                <a:gd name="T0" fmla="*/ 0 w 2818"/>
                <a:gd name="T1" fmla="*/ 0 h 4276"/>
                <a:gd name="T2" fmla="*/ 2818 w 2818"/>
                <a:gd name="T3" fmla="*/ 4276 h 4276"/>
                <a:gd name="T4" fmla="*/ 2818 w 2818"/>
                <a:gd name="T5" fmla="*/ 0 h 4276"/>
                <a:gd name="T6" fmla="*/ 0 w 2818"/>
                <a:gd name="T7" fmla="*/ 0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8" h="4276">
                  <a:moveTo>
                    <a:pt x="0" y="0"/>
                  </a:moveTo>
                  <a:lnTo>
                    <a:pt x="2818" y="4276"/>
                  </a:lnTo>
                  <a:lnTo>
                    <a:pt x="28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285" y="2"/>
              <a:ext cx="6090" cy="269"/>
            </a:xfrm>
            <a:custGeom>
              <a:avLst/>
              <a:gdLst>
                <a:gd name="T0" fmla="*/ 6090 w 6090"/>
                <a:gd name="T1" fmla="*/ 0 h 269"/>
                <a:gd name="T2" fmla="*/ 6090 w 6090"/>
                <a:gd name="T3" fmla="*/ 269 h 269"/>
                <a:gd name="T4" fmla="*/ 176 w 6090"/>
                <a:gd name="T5" fmla="*/ 269 h 269"/>
                <a:gd name="T6" fmla="*/ 0 w 6090"/>
                <a:gd name="T7" fmla="*/ 5 h 269"/>
                <a:gd name="T8" fmla="*/ 0 w 6090"/>
                <a:gd name="T9" fmla="*/ 0 h 269"/>
                <a:gd name="T10" fmla="*/ 6090 w 6090"/>
                <a:gd name="T11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90" h="269">
                  <a:moveTo>
                    <a:pt x="6090" y="0"/>
                  </a:moveTo>
                  <a:lnTo>
                    <a:pt x="6090" y="269"/>
                  </a:lnTo>
                  <a:lnTo>
                    <a:pt x="176" y="269"/>
                  </a:lnTo>
                  <a:lnTo>
                    <a:pt x="0" y="5"/>
                  </a:lnTo>
                  <a:lnTo>
                    <a:pt x="0" y="0"/>
                  </a:lnTo>
                  <a:lnTo>
                    <a:pt x="6090" y="0"/>
                  </a:lnTo>
                  <a:close/>
                </a:path>
              </a:pathLst>
            </a:custGeom>
            <a:solidFill>
              <a:srgbClr val="E5E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779" y="2"/>
              <a:ext cx="1783" cy="1016"/>
            </a:xfrm>
            <a:custGeom>
              <a:avLst/>
              <a:gdLst>
                <a:gd name="T0" fmla="*/ 1783 w 1783"/>
                <a:gd name="T1" fmla="*/ 0 h 1016"/>
                <a:gd name="T2" fmla="*/ 1783 w 1783"/>
                <a:gd name="T3" fmla="*/ 1016 h 1016"/>
                <a:gd name="T4" fmla="*/ 669 w 1783"/>
                <a:gd name="T5" fmla="*/ 1016 h 1016"/>
                <a:gd name="T6" fmla="*/ 0 w 1783"/>
                <a:gd name="T7" fmla="*/ 0 h 1016"/>
                <a:gd name="T8" fmla="*/ 1783 w 1783"/>
                <a:gd name="T9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3" h="1016">
                  <a:moveTo>
                    <a:pt x="1783" y="0"/>
                  </a:moveTo>
                  <a:lnTo>
                    <a:pt x="1783" y="1016"/>
                  </a:lnTo>
                  <a:lnTo>
                    <a:pt x="669" y="1016"/>
                  </a:lnTo>
                  <a:lnTo>
                    <a:pt x="0" y="0"/>
                  </a:lnTo>
                  <a:lnTo>
                    <a:pt x="1783" y="0"/>
                  </a:ln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6219" y="2"/>
              <a:ext cx="1482" cy="2238"/>
            </a:xfrm>
            <a:custGeom>
              <a:avLst/>
              <a:gdLst>
                <a:gd name="T0" fmla="*/ 0 w 1482"/>
                <a:gd name="T1" fmla="*/ 0 h 2238"/>
                <a:gd name="T2" fmla="*/ 1482 w 1482"/>
                <a:gd name="T3" fmla="*/ 2238 h 2238"/>
                <a:gd name="T4" fmla="*/ 1482 w 1482"/>
                <a:gd name="T5" fmla="*/ 0 h 2238"/>
                <a:gd name="T6" fmla="*/ 0 w 1482"/>
                <a:gd name="T7" fmla="*/ 0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2" h="2238">
                  <a:moveTo>
                    <a:pt x="0" y="0"/>
                  </a:moveTo>
                  <a:lnTo>
                    <a:pt x="1482" y="2238"/>
                  </a:lnTo>
                  <a:lnTo>
                    <a:pt x="148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56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-21" y="46"/>
              <a:ext cx="2818" cy="4276"/>
            </a:xfrm>
            <a:custGeom>
              <a:avLst/>
              <a:gdLst>
                <a:gd name="T0" fmla="*/ 2818 w 2818"/>
                <a:gd name="T1" fmla="*/ 4276 h 4276"/>
                <a:gd name="T2" fmla="*/ 0 w 2818"/>
                <a:gd name="T3" fmla="*/ 0 h 4276"/>
                <a:gd name="T4" fmla="*/ 0 w 2818"/>
                <a:gd name="T5" fmla="*/ 4276 h 4276"/>
                <a:gd name="T6" fmla="*/ 2818 w 2818"/>
                <a:gd name="T7" fmla="*/ 4276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8" h="4276">
                  <a:moveTo>
                    <a:pt x="2818" y="4276"/>
                  </a:moveTo>
                  <a:lnTo>
                    <a:pt x="0" y="0"/>
                  </a:lnTo>
                  <a:lnTo>
                    <a:pt x="0" y="4276"/>
                  </a:lnTo>
                  <a:lnTo>
                    <a:pt x="2818" y="4276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1303" y="4053"/>
              <a:ext cx="6089" cy="269"/>
            </a:xfrm>
            <a:custGeom>
              <a:avLst/>
              <a:gdLst>
                <a:gd name="T0" fmla="*/ 0 w 6089"/>
                <a:gd name="T1" fmla="*/ 269 h 269"/>
                <a:gd name="T2" fmla="*/ 0 w 6089"/>
                <a:gd name="T3" fmla="*/ 0 h 269"/>
                <a:gd name="T4" fmla="*/ 5916 w 6089"/>
                <a:gd name="T5" fmla="*/ 0 h 269"/>
                <a:gd name="T6" fmla="*/ 6089 w 6089"/>
                <a:gd name="T7" fmla="*/ 264 h 269"/>
                <a:gd name="T8" fmla="*/ 6089 w 6089"/>
                <a:gd name="T9" fmla="*/ 269 h 269"/>
                <a:gd name="T10" fmla="*/ 0 w 6089"/>
                <a:gd name="T1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89" h="269">
                  <a:moveTo>
                    <a:pt x="0" y="269"/>
                  </a:moveTo>
                  <a:lnTo>
                    <a:pt x="0" y="0"/>
                  </a:lnTo>
                  <a:lnTo>
                    <a:pt x="5916" y="0"/>
                  </a:lnTo>
                  <a:lnTo>
                    <a:pt x="6089" y="264"/>
                  </a:lnTo>
                  <a:lnTo>
                    <a:pt x="6089" y="269"/>
                  </a:lnTo>
                  <a:lnTo>
                    <a:pt x="0" y="269"/>
                  </a:lnTo>
                  <a:close/>
                </a:path>
              </a:pathLst>
            </a:custGeom>
            <a:solidFill>
              <a:srgbClr val="E5E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115" y="3308"/>
              <a:ext cx="1786" cy="1014"/>
            </a:xfrm>
            <a:custGeom>
              <a:avLst/>
              <a:gdLst>
                <a:gd name="T0" fmla="*/ 0 w 1786"/>
                <a:gd name="T1" fmla="*/ 1014 h 1014"/>
                <a:gd name="T2" fmla="*/ 0 w 1786"/>
                <a:gd name="T3" fmla="*/ 0 h 1014"/>
                <a:gd name="T4" fmla="*/ 1114 w 1786"/>
                <a:gd name="T5" fmla="*/ 0 h 1014"/>
                <a:gd name="T6" fmla="*/ 1786 w 1786"/>
                <a:gd name="T7" fmla="*/ 1014 h 1014"/>
                <a:gd name="T8" fmla="*/ 0 w 1786"/>
                <a:gd name="T9" fmla="*/ 1014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6" h="1014">
                  <a:moveTo>
                    <a:pt x="0" y="1014"/>
                  </a:moveTo>
                  <a:lnTo>
                    <a:pt x="0" y="0"/>
                  </a:lnTo>
                  <a:lnTo>
                    <a:pt x="1114" y="0"/>
                  </a:lnTo>
                  <a:lnTo>
                    <a:pt x="1786" y="1014"/>
                  </a:lnTo>
                  <a:lnTo>
                    <a:pt x="0" y="1014"/>
                  </a:ln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-21" y="2084"/>
              <a:ext cx="1480" cy="2238"/>
            </a:xfrm>
            <a:custGeom>
              <a:avLst/>
              <a:gdLst>
                <a:gd name="T0" fmla="*/ 1480 w 1480"/>
                <a:gd name="T1" fmla="*/ 2238 h 2238"/>
                <a:gd name="T2" fmla="*/ 0 w 1480"/>
                <a:gd name="T3" fmla="*/ 0 h 2238"/>
                <a:gd name="T4" fmla="*/ 0 w 1480"/>
                <a:gd name="T5" fmla="*/ 2238 h 2238"/>
                <a:gd name="T6" fmla="*/ 1480 w 1480"/>
                <a:gd name="T7" fmla="*/ 2238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0" h="2238">
                  <a:moveTo>
                    <a:pt x="1480" y="2238"/>
                  </a:moveTo>
                  <a:lnTo>
                    <a:pt x="0" y="0"/>
                  </a:lnTo>
                  <a:lnTo>
                    <a:pt x="0" y="2238"/>
                  </a:lnTo>
                  <a:lnTo>
                    <a:pt x="1480" y="2238"/>
                  </a:lnTo>
                  <a:close/>
                </a:path>
              </a:pathLst>
            </a:custGeom>
            <a:solidFill>
              <a:srgbClr val="556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86039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-95250" y="-104774"/>
            <a:ext cx="7639050" cy="6962774"/>
          </a:xfrm>
          <a:prstGeom prst="rect">
            <a:avLst/>
          </a:prstGeom>
          <a:solidFill>
            <a:srgbClr val="505B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056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중단원 도입 문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6662" y="-5489"/>
            <a:ext cx="12298661" cy="1649346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 userDrawn="1"/>
        </p:nvSpPr>
        <p:spPr>
          <a:xfrm>
            <a:off x="2742153" y="76713"/>
            <a:ext cx="9283772" cy="1386513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556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2479431" y="388744"/>
            <a:ext cx="0" cy="84614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6943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6639791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-54829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8840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276349"/>
            <a:ext cx="12192000" cy="4314825"/>
          </a:xfrm>
          <a:prstGeom prst="rect">
            <a:avLst/>
          </a:prstGeom>
          <a:solidFill>
            <a:srgbClr val="505B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630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612FDC-0CCE-AB44-9F8D-FC0112CB1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5ECF71-32EF-9141-9331-B78597129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FF2F61-D8AB-EE4C-A7EF-CBA1349A3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B73A25-7A0A-FB4F-8E40-52135FEB4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74E5B6-0C90-AB4C-A125-C13410CA0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0934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B214D1-76A3-6B46-BFE6-E7B581A51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ADC6E4-4D3A-7043-A879-3ADFE68D6D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5BCACA-165E-D64B-BAD2-94BBAA835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22EB32-6F0D-3844-98CD-456A3905B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9745D-D9A5-1045-AB30-F09C644E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52498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A47AD7-BD58-7D43-B4C5-8A608A5BD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114868-DD13-DE4E-BCAB-3764DF113D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7CA66B-C917-8943-AB4C-EE88A0681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80702D-27FC-F142-A043-85A3AB983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B63551-D61B-154A-A977-BFC397FA2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6A10EC-01C7-D84E-ABC2-8242A6F26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61678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4B6527-1285-E64A-B998-C96E96B88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5A3833-2FB4-F24B-8991-4925BC9C9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FFCC60-7062-5A4E-B7E8-A3CF502576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3856BF5-74B8-614B-B906-8FCB3E00D4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A9C14F-2CE2-8F49-B6EB-5DFF31B792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7BE4CBD-9CC3-514A-8C76-67CA7712F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9F87E31-CB9D-754A-A0EC-404B017F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DEDD7BE-9AC2-E845-8162-356D46F60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297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5257ED-AB36-5245-96BB-52DAE09A0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C95EE6-373B-4B4A-9496-2A6F14FF4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7469FB8-F4F0-344E-90FD-CA2E8B425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777DF57-C58C-3142-AE08-3EB41FC3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67944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7C8EE34-0B2D-4548-82BA-25960AC81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988F61D-0FF8-424A-A1B7-5B7F2B026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F33909-E73F-AA4F-9E7E-DC619996D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32601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630E6-2048-B041-802F-E1FB5E8CF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9FF1CE-F173-9145-BC74-2FFE509FA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35AD89-D7EB-2645-9DD3-5D071423D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BED920-3CB6-AF47-BE6D-87077D4BE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7F9C89-5974-1846-93FE-CD2654970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BA5FB6-3CA7-9C47-9CCC-293610C33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18303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B953B9-9720-BE4C-8B80-AACF5CA5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67EF3B-0BE5-0A45-82FB-0F48E02A46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6151889-DBA3-964A-A4B6-E28941F88C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16D505-C3D5-5C4B-8A54-309AC81A1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EFAF07-3648-9547-9995-D5B3793A0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85E1C7-A0AF-AF42-82D8-836DE9B11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7872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14B9F39-DD0F-6844-A91E-3BB08236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E2CE98-FB91-A14E-B4DB-303EC09EE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D99EC0-8478-5E44-896B-842E2E9EA0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13ED4-1AA6-A940-A440-B46944B12684}" type="datetimeFigureOut">
              <a:rPr kumimoji="1" lang="ko-Kore-KR" altLang="en-US" smtClean="0"/>
              <a:t>2021. 1. 4.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163BC5-1458-4045-91DF-8979034452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5E4B17-4BED-2E46-97C4-AC03E51416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43651-604E-8F49-936E-261539212E1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69943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wmf"/><Relationship Id="rId3" Type="http://schemas.openxmlformats.org/officeDocument/2006/relationships/notesSlide" Target="../notesSlides/notesSlide7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25.wmf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2.w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24.wmf"/><Relationship Id="rId4" Type="http://schemas.openxmlformats.org/officeDocument/2006/relationships/image" Target="../media/image10.emf"/><Relationship Id="rId9" Type="http://schemas.openxmlformats.org/officeDocument/2006/relationships/oleObject" Target="../embeddings/oleObject3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66403" y="4410182"/>
            <a:ext cx="336600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spc="600" dirty="0">
                <a:solidFill>
                  <a:srgbClr val="222A36"/>
                </a:solidFill>
              </a:rPr>
              <a:t>인공지능 프로그래밍 교육</a:t>
            </a:r>
            <a:endParaRPr lang="ko-KR" altLang="en-US" sz="1500" spc="6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367" y="2286176"/>
            <a:ext cx="3199268" cy="228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6826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F5A3F192-A488-F548-B977-618DB1752A8D}"/>
              </a:ext>
            </a:extLst>
          </p:cNvPr>
          <p:cNvGrpSpPr/>
          <p:nvPr/>
        </p:nvGrpSpPr>
        <p:grpSpPr>
          <a:xfrm>
            <a:off x="3457611" y="4194209"/>
            <a:ext cx="2601600" cy="1003663"/>
            <a:chOff x="7968219" y="4295992"/>
            <a:chExt cx="2601600" cy="100366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ECA4C1F4-D5A6-B348-B553-9113F7380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68219" y="4295992"/>
              <a:ext cx="1006263" cy="1003663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FFF77C50-C61B-CE42-A2AD-3A3BDCE04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563556" y="4295992"/>
              <a:ext cx="1006263" cy="1003663"/>
            </a:xfrm>
            <a:prstGeom prst="rect">
              <a:avLst/>
            </a:prstGeom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4AC8047-1901-AE47-BEDF-AF3725E85854}"/>
              </a:ext>
            </a:extLst>
          </p:cNvPr>
          <p:cNvSpPr/>
          <p:nvPr/>
        </p:nvSpPr>
        <p:spPr>
          <a:xfrm>
            <a:off x="3143620" y="2522315"/>
            <a:ext cx="3229583" cy="2972317"/>
          </a:xfrm>
          <a:prstGeom prst="rect">
            <a:avLst/>
          </a:prstGeom>
          <a:noFill/>
          <a:ln w="25400">
            <a:solidFill>
              <a:srgbClr val="506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B9367C0-CAA3-8C42-AB30-823197FEC193}"/>
              </a:ext>
            </a:extLst>
          </p:cNvPr>
          <p:cNvSpPr/>
          <p:nvPr/>
        </p:nvSpPr>
        <p:spPr>
          <a:xfrm>
            <a:off x="5103007" y="2786949"/>
            <a:ext cx="1143439" cy="1160639"/>
          </a:xfrm>
          <a:prstGeom prst="rect">
            <a:avLst/>
          </a:prstGeom>
          <a:noFill/>
          <a:ln w="63500">
            <a:solidFill>
              <a:srgbClr val="E94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2" name="직선 연결선[R] 13">
            <a:extLst>
              <a:ext uri="{FF2B5EF4-FFF2-40B4-BE49-F238E27FC236}">
                <a16:creationId xmlns:a16="http://schemas.microsoft.com/office/drawing/2014/main" id="{D197DC34-7441-0945-B4E8-CDCEB77C3348}"/>
              </a:ext>
            </a:extLst>
          </p:cNvPr>
          <p:cNvCxnSpPr>
            <a:cxnSpLocks/>
          </p:cNvCxnSpPr>
          <p:nvPr/>
        </p:nvCxnSpPr>
        <p:spPr>
          <a:xfrm>
            <a:off x="6246446" y="2786949"/>
            <a:ext cx="811543" cy="580319"/>
          </a:xfrm>
          <a:prstGeom prst="line">
            <a:avLst/>
          </a:prstGeom>
          <a:ln w="25400">
            <a:solidFill>
              <a:srgbClr val="E94E1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14">
            <a:extLst>
              <a:ext uri="{FF2B5EF4-FFF2-40B4-BE49-F238E27FC236}">
                <a16:creationId xmlns:a16="http://schemas.microsoft.com/office/drawing/2014/main" id="{82A557D1-D5BC-3649-BD0C-2547855AFC07}"/>
              </a:ext>
            </a:extLst>
          </p:cNvPr>
          <p:cNvCxnSpPr>
            <a:cxnSpLocks/>
          </p:cNvCxnSpPr>
          <p:nvPr/>
        </p:nvCxnSpPr>
        <p:spPr>
          <a:xfrm flipV="1">
            <a:off x="6246446" y="3848245"/>
            <a:ext cx="811543" cy="95544"/>
          </a:xfrm>
          <a:prstGeom prst="line">
            <a:avLst/>
          </a:prstGeom>
          <a:ln w="25400">
            <a:solidFill>
              <a:srgbClr val="E94E1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2CA4CF20-6B55-BB49-A2DC-AFB049273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7989" y="3349140"/>
            <a:ext cx="1183137" cy="1318666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A017FE9B-6DAF-A842-8F5E-2D572F505916}"/>
              </a:ext>
            </a:extLst>
          </p:cNvPr>
          <p:cNvSpPr/>
          <p:nvPr/>
        </p:nvSpPr>
        <p:spPr>
          <a:xfrm>
            <a:off x="3612230" y="1255833"/>
            <a:ext cx="4967539" cy="702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그렇기 때문에 필터를 통과한 이미지 대부분은 비어 있습니다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우리는 이런 데이터를 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‘Sparse(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희박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하다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’</a:t>
            </a:r>
            <a:r>
              <a:rPr lang="ko-KR" altLang="en-US" sz="14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라고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이야기 합니다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5635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733447" y="195929"/>
            <a:ext cx="1720600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Pooling</a:t>
            </a:r>
          </a:p>
          <a:p>
            <a:pPr algn="r"/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Layer</a:t>
            </a:r>
            <a:endParaRPr lang="ko-KR" altLang="en-US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220757" y="342154"/>
            <a:ext cx="7782188" cy="877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Pooling layer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는 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Convolution layer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의 출력 데이터를 입력으로 받아 출력 데이터의 크기를 줄이거나 특정 데이터를 강조하는 용도로 사용합니다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ADDC97-21E2-974B-9C2E-9440757E897F}"/>
              </a:ext>
            </a:extLst>
          </p:cNvPr>
          <p:cNvSpPr txBox="1"/>
          <p:nvPr/>
        </p:nvSpPr>
        <p:spPr>
          <a:xfrm>
            <a:off x="6406840" y="3812499"/>
            <a:ext cx="5260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b="1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Max-pooling </a:t>
            </a:r>
            <a:r>
              <a:rPr kumimoji="1" lang="en-US" altLang="ko-KR" sz="1600" b="1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</a:t>
            </a:r>
            <a:r>
              <a:rPr kumimoji="1" lang="ko-KR" altLang="en-US" sz="1600" b="1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해당 영역에서 최댓값을 찾는 방법</a:t>
            </a:r>
            <a:endParaRPr kumimoji="1" lang="en-US" altLang="ko-KR" sz="16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endParaRPr kumimoji="1" lang="en-US" altLang="ko-Kore-KR" sz="16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kumimoji="1" lang="en-US" altLang="ko-Kore-KR" sz="1600" b="1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Average-pooling </a:t>
            </a:r>
            <a:r>
              <a:rPr kumimoji="1" lang="en-US" altLang="ko-KR" sz="1600" b="1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</a:t>
            </a:r>
            <a:r>
              <a:rPr kumimoji="1" lang="ko-KR" altLang="en-US" sz="1600" b="1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해당 영역의 평균값을 계산하는 방법</a:t>
            </a:r>
            <a:endParaRPr kumimoji="1" lang="ko-Kore-KR" altLang="en-US" sz="16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8609" y="2661070"/>
            <a:ext cx="4986624" cy="3133855"/>
            <a:chOff x="1060624" y="2767400"/>
            <a:chExt cx="4986624" cy="313385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28EB7C4C-CFCE-844E-AD04-B9778A28C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24298" y="4738146"/>
              <a:ext cx="800100" cy="812800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A31B6EFB-1A21-CB41-B5DA-A79383517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24298" y="2767400"/>
              <a:ext cx="800100" cy="812800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7E410D9-7B36-3B45-BCB6-18D892073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0624" y="3430571"/>
              <a:ext cx="1536700" cy="1536700"/>
            </a:xfrm>
            <a:prstGeom prst="rect">
              <a:avLst/>
            </a:prstGeom>
          </p:spPr>
        </p:pic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36C1DF54-5E50-CC43-8479-5214AC465549}"/>
                </a:ext>
              </a:extLst>
            </p:cNvPr>
            <p:cNvCxnSpPr/>
            <p:nvPr/>
          </p:nvCxnSpPr>
          <p:spPr>
            <a:xfrm flipV="1">
              <a:off x="1851140" y="2946124"/>
              <a:ext cx="2973158" cy="847898"/>
            </a:xfrm>
            <a:prstGeom prst="straightConnector1">
              <a:avLst/>
            </a:prstGeom>
            <a:ln w="25400">
              <a:solidFill>
                <a:srgbClr val="043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748F9F66-9690-C545-A202-63753B471DDB}"/>
                </a:ext>
              </a:extLst>
            </p:cNvPr>
            <p:cNvCxnSpPr>
              <a:cxnSpLocks/>
            </p:cNvCxnSpPr>
            <p:nvPr/>
          </p:nvCxnSpPr>
          <p:spPr>
            <a:xfrm>
              <a:off x="1851140" y="3858442"/>
              <a:ext cx="2973158" cy="1093526"/>
            </a:xfrm>
            <a:prstGeom prst="straightConnector1">
              <a:avLst/>
            </a:prstGeom>
            <a:ln w="25400">
              <a:solidFill>
                <a:srgbClr val="043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C97C493-336B-8448-A6E6-41801C58ECF3}"/>
                </a:ext>
              </a:extLst>
            </p:cNvPr>
            <p:cNvSpPr txBox="1"/>
            <p:nvPr/>
          </p:nvSpPr>
          <p:spPr>
            <a:xfrm>
              <a:off x="4615796" y="3629661"/>
              <a:ext cx="12424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4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Max-pooling</a:t>
              </a:r>
              <a:endParaRPr kumimoji="1" lang="ko-Kore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A49CA49-489F-5C40-80F5-F743BB862ADF}"/>
                </a:ext>
              </a:extLst>
            </p:cNvPr>
            <p:cNvSpPr txBox="1"/>
            <p:nvPr/>
          </p:nvSpPr>
          <p:spPr>
            <a:xfrm>
              <a:off x="4464314" y="5593478"/>
              <a:ext cx="15829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4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Average-pooling</a:t>
              </a:r>
              <a:endParaRPr kumimoji="1" lang="ko-Kore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3180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4431FD79-2C2F-E54E-8F58-DF3B1F6CDF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0253158"/>
              </p:ext>
            </p:extLst>
          </p:nvPr>
        </p:nvGraphicFramePr>
        <p:xfrm>
          <a:off x="8125295" y="3383116"/>
          <a:ext cx="1711106" cy="14091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5553">
                  <a:extLst>
                    <a:ext uri="{9D8B030D-6E8A-4147-A177-3AD203B41FA5}">
                      <a16:colId xmlns:a16="http://schemas.microsoft.com/office/drawing/2014/main" val="3555590844"/>
                    </a:ext>
                  </a:extLst>
                </a:gridCol>
                <a:gridCol w="855553">
                  <a:extLst>
                    <a:ext uri="{9D8B030D-6E8A-4147-A177-3AD203B41FA5}">
                      <a16:colId xmlns:a16="http://schemas.microsoft.com/office/drawing/2014/main" val="2959577950"/>
                    </a:ext>
                  </a:extLst>
                </a:gridCol>
              </a:tblGrid>
              <a:tr h="70456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6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11724" marR="111724" marT="55862" marB="5586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8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11724" marR="111724" marT="55862" marB="5586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0228078"/>
                  </a:ext>
                </a:extLst>
              </a:tr>
              <a:tr h="70456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14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11724" marR="111724" marT="55862" marB="5586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16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11724" marR="111724" marT="55862" marB="5586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801448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6269" y="272872"/>
            <a:ext cx="241777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Max-Pooling</a:t>
            </a:r>
          </a:p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Layer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220757" y="342154"/>
            <a:ext cx="8379364" cy="877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일반적으로 </a:t>
            </a:r>
            <a:r>
              <a:rPr lang="en-US" altLang="ko-Kore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Max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-P</a:t>
            </a:r>
            <a:r>
              <a:rPr lang="en-US" altLang="ko-Kore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ooling</a:t>
            </a:r>
            <a:r>
              <a:rPr lang="ko-Kore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은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결과값의 크기를 줄이는데 사용합니다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Max-Pooling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은 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window 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내 결과값이 가장 큰 요소</a:t>
            </a:r>
            <a:r>
              <a:rPr lang="en-US" altLang="ko-KR" b="1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(element)</a:t>
            </a:r>
            <a:r>
              <a:rPr lang="ko-KR" altLang="en-US" b="1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하나만 추출합니다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1A1EABD9-0D3E-0848-B52C-2D5B1921D7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69432"/>
              </p:ext>
            </p:extLst>
          </p:nvPr>
        </p:nvGraphicFramePr>
        <p:xfrm>
          <a:off x="1499437" y="2759865"/>
          <a:ext cx="3224728" cy="2655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6182">
                  <a:extLst>
                    <a:ext uri="{9D8B030D-6E8A-4147-A177-3AD203B41FA5}">
                      <a16:colId xmlns:a16="http://schemas.microsoft.com/office/drawing/2014/main" val="292829462"/>
                    </a:ext>
                  </a:extLst>
                </a:gridCol>
                <a:gridCol w="806182">
                  <a:extLst>
                    <a:ext uri="{9D8B030D-6E8A-4147-A177-3AD203B41FA5}">
                      <a16:colId xmlns:a16="http://schemas.microsoft.com/office/drawing/2014/main" val="2238913942"/>
                    </a:ext>
                  </a:extLst>
                </a:gridCol>
                <a:gridCol w="806182">
                  <a:extLst>
                    <a:ext uri="{9D8B030D-6E8A-4147-A177-3AD203B41FA5}">
                      <a16:colId xmlns:a16="http://schemas.microsoft.com/office/drawing/2014/main" val="3515121894"/>
                    </a:ext>
                  </a:extLst>
                </a:gridCol>
                <a:gridCol w="806182">
                  <a:extLst>
                    <a:ext uri="{9D8B030D-6E8A-4147-A177-3AD203B41FA5}">
                      <a16:colId xmlns:a16="http://schemas.microsoft.com/office/drawing/2014/main" val="188961316"/>
                    </a:ext>
                  </a:extLst>
                </a:gridCol>
              </a:tblGrid>
              <a:tr h="66390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2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3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4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7175381"/>
                  </a:ext>
                </a:extLst>
              </a:tr>
              <a:tr h="66390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5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6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7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8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636007"/>
                  </a:ext>
                </a:extLst>
              </a:tr>
              <a:tr h="66390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9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10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11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12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901127"/>
                  </a:ext>
                </a:extLst>
              </a:tr>
              <a:tr h="663909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13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14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15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2200" b="1" i="0" dirty="0">
                          <a:ln>
                            <a:noFill/>
                          </a:ln>
                          <a:solidFill>
                            <a:srgbClr val="506078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16</a:t>
                      </a:r>
                      <a:endParaRPr lang="ko-Kore-KR" altLang="en-US" sz="2200" b="1" i="0" dirty="0">
                        <a:ln>
                          <a:noFill/>
                        </a:ln>
                        <a:solidFill>
                          <a:srgbClr val="506078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5277" marR="105277" marT="52638" marB="526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494368"/>
                  </a:ext>
                </a:extLst>
              </a:tr>
            </a:tbl>
          </a:graphicData>
        </a:graphic>
      </p:graphicFrame>
      <p:sp>
        <p:nvSpPr>
          <p:cNvPr id="29" name="오른쪽 화살표[R] 32">
            <a:extLst>
              <a:ext uri="{FF2B5EF4-FFF2-40B4-BE49-F238E27FC236}">
                <a16:creationId xmlns:a16="http://schemas.microsoft.com/office/drawing/2014/main" id="{B7538B33-751C-2A41-9037-879E733AAB2E}"/>
              </a:ext>
            </a:extLst>
          </p:cNvPr>
          <p:cNvSpPr/>
          <p:nvPr/>
        </p:nvSpPr>
        <p:spPr>
          <a:xfrm>
            <a:off x="6270641" y="3781711"/>
            <a:ext cx="619604" cy="611944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3EBB49E-576D-A245-ABAF-C1E2DCD3FBDC}"/>
              </a:ext>
            </a:extLst>
          </p:cNvPr>
          <p:cNvSpPr txBox="1"/>
          <p:nvPr/>
        </p:nvSpPr>
        <p:spPr>
          <a:xfrm>
            <a:off x="5959215" y="4645460"/>
            <a:ext cx="12424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Max-pooling</a:t>
            </a:r>
            <a:endParaRPr kumimoji="1" lang="ko-Kore-KR" altLang="en-US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0DA9B8-1B21-CE4D-BF33-9204A092CD63}"/>
              </a:ext>
            </a:extLst>
          </p:cNvPr>
          <p:cNvSpPr/>
          <p:nvPr/>
        </p:nvSpPr>
        <p:spPr>
          <a:xfrm>
            <a:off x="1499437" y="2759865"/>
            <a:ext cx="1628076" cy="1348309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949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57673745-7908-0747-962F-6FDA0054D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45" y="1023733"/>
            <a:ext cx="5533360" cy="481053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98B16ED0-0B52-4D45-8D64-30D703F2820A}"/>
              </a:ext>
            </a:extLst>
          </p:cNvPr>
          <p:cNvSpPr/>
          <p:nvPr/>
        </p:nvSpPr>
        <p:spPr>
          <a:xfrm>
            <a:off x="5592169" y="3090509"/>
            <a:ext cx="6330386" cy="338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window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내 결과값이 가장 큰 요소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(element)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하나만 추출하는 이유는 </a:t>
            </a:r>
            <a:r>
              <a:rPr lang="ko-Kore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무엇일까요</a:t>
            </a:r>
            <a:r>
              <a:rPr lang="en-US" altLang="ko-Kore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73156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7D2AD22-F03E-F443-8325-8E3ECFA22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8" y="1718493"/>
            <a:ext cx="3569211" cy="509451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329" y="4557419"/>
            <a:ext cx="6605341" cy="1751154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-27145" y="209429"/>
            <a:ext cx="2481192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CNN model</a:t>
            </a: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구현</a:t>
            </a:r>
          </a:p>
        </p:txBody>
      </p:sp>
      <p:cxnSp>
        <p:nvCxnSpPr>
          <p:cNvPr id="11" name="직선 연결선[R] 13">
            <a:extLst>
              <a:ext uri="{FF2B5EF4-FFF2-40B4-BE49-F238E27FC236}">
                <a16:creationId xmlns:a16="http://schemas.microsoft.com/office/drawing/2014/main" id="{BD2137E3-E8AE-2446-BE7F-9FC11452F3D6}"/>
              </a:ext>
            </a:extLst>
          </p:cNvPr>
          <p:cNvCxnSpPr/>
          <p:nvPr/>
        </p:nvCxnSpPr>
        <p:spPr>
          <a:xfrm>
            <a:off x="10321527" y="6147300"/>
            <a:ext cx="1061114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16653BF-198F-7F46-9A74-83D5E75337E9}"/>
              </a:ext>
            </a:extLst>
          </p:cNvPr>
          <p:cNvSpPr txBox="1"/>
          <p:nvPr/>
        </p:nvSpPr>
        <p:spPr>
          <a:xfrm>
            <a:off x="10219966" y="6176008"/>
            <a:ext cx="1306768" cy="21544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ore-KR" sz="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Fully Connected Layer </a:t>
            </a:r>
            <a:endParaRPr kumimoji="1" lang="ko-Kore-KR" altLang="en-US" sz="8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0EE8406-9164-AE44-964C-41C7A8D223A7}"/>
              </a:ext>
            </a:extLst>
          </p:cNvPr>
          <p:cNvSpPr/>
          <p:nvPr/>
        </p:nvSpPr>
        <p:spPr>
          <a:xfrm>
            <a:off x="625583" y="2170456"/>
            <a:ext cx="3559992" cy="88393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CB5A64-CC8F-874E-9EF4-C5A430913731}"/>
              </a:ext>
            </a:extLst>
          </p:cNvPr>
          <p:cNvSpPr txBox="1"/>
          <p:nvPr/>
        </p:nvSpPr>
        <p:spPr>
          <a:xfrm>
            <a:off x="6096000" y="2350812"/>
            <a:ext cx="38619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첫번째 </a:t>
            </a:r>
            <a:r>
              <a:rPr kumimoji="1" lang="en-US" altLang="ko-Kore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Conv2D</a:t>
            </a:r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의 결과물을 </a:t>
            </a:r>
            <a:r>
              <a:rPr kumimoji="1" lang="en-US" altLang="ko-KR" sz="1400" dirty="0" err="1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BatchNormalization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kumimoji="1" lang="en-US" altLang="ko-KR" sz="1400" dirty="0" err="1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ReLU</a:t>
            </a:r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 차례로 넣고</a:t>
            </a:r>
            <a:endParaRPr kumimoji="1" lang="en-US" altLang="ko-KR" sz="1400" dirty="0">
              <a:solidFill>
                <a:srgbClr val="C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마지막으로 </a:t>
            </a:r>
            <a:r>
              <a:rPr kumimoji="1" lang="en-US" altLang="ko-Kore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Max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-p</a:t>
            </a:r>
            <a:r>
              <a:rPr kumimoji="1" lang="en-US" altLang="ko-Kore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ooling</a:t>
            </a:r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Layer</a:t>
            </a:r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 넣어줍니다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solidFill>
                <a:srgbClr val="C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ED9CEBB-B574-1942-88F8-D7485E6AF900}"/>
              </a:ext>
            </a:extLst>
          </p:cNvPr>
          <p:cNvSpPr/>
          <p:nvPr/>
        </p:nvSpPr>
        <p:spPr>
          <a:xfrm>
            <a:off x="5921955" y="4387332"/>
            <a:ext cx="1361346" cy="14954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1" name="직선 화살표 연결선 50"/>
          <p:cNvCxnSpPr/>
          <p:nvPr/>
        </p:nvCxnSpPr>
        <p:spPr>
          <a:xfrm>
            <a:off x="4185575" y="2590036"/>
            <a:ext cx="1830644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/>
          <p:cNvSpPr/>
          <p:nvPr/>
        </p:nvSpPr>
        <p:spPr>
          <a:xfrm>
            <a:off x="3218121" y="321888"/>
            <a:ext cx="6096000" cy="8771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앞에서 배운 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Convolution Layer, Max-Pooling Layer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등을 활용해 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CNN 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모델을 </a:t>
            </a:r>
            <a:r>
              <a:rPr lang="ko-KR" altLang="en-US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파이썬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코드로 직접 구현해 보겠습니다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ko-KR" altLang="en-US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9208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0A5D6A72-DBF5-FD4E-860A-B6930748E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8" y="784002"/>
            <a:ext cx="3569211" cy="5094514"/>
          </a:xfrm>
          <a:prstGeom prst="rect">
            <a:avLst/>
          </a:prstGeom>
        </p:spPr>
      </p:pic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3E8793C6-C866-6547-A21A-D836A5FD8DED}"/>
              </a:ext>
            </a:extLst>
          </p:cNvPr>
          <p:cNvSpPr/>
          <p:nvPr/>
        </p:nvSpPr>
        <p:spPr>
          <a:xfrm>
            <a:off x="6566092" y="4399722"/>
            <a:ext cx="1417320" cy="50587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0EE8406-9164-AE44-964C-41C7A8D223A7}"/>
              </a:ext>
            </a:extLst>
          </p:cNvPr>
          <p:cNvSpPr/>
          <p:nvPr/>
        </p:nvSpPr>
        <p:spPr>
          <a:xfrm>
            <a:off x="627393" y="2110156"/>
            <a:ext cx="3538726" cy="88425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8" name="직사각형 37"/>
          <p:cNvSpPr/>
          <p:nvPr/>
        </p:nvSpPr>
        <p:spPr>
          <a:xfrm>
            <a:off x="5201738" y="2340775"/>
            <a:ext cx="33175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ore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첫번째 </a:t>
            </a:r>
            <a:r>
              <a:rPr kumimoji="1" lang="en-US" altLang="ko-Kore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ax-pooling Layer</a:t>
            </a:r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의 결과물에</a:t>
            </a:r>
            <a:endParaRPr kumimoji="1" lang="en-US" altLang="ko-KR" sz="1400" dirty="0">
              <a:solidFill>
                <a:srgbClr val="C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다시 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Convolution</a:t>
            </a:r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수행합니다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solidFill>
                <a:srgbClr val="C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cxnSp>
        <p:nvCxnSpPr>
          <p:cNvPr id="19" name="직선 화살표 연결선 18"/>
          <p:cNvCxnSpPr/>
          <p:nvPr/>
        </p:nvCxnSpPr>
        <p:spPr>
          <a:xfrm>
            <a:off x="4166119" y="2550647"/>
            <a:ext cx="933917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329" y="4557419"/>
            <a:ext cx="6605341" cy="1751154"/>
          </a:xfrm>
          <a:prstGeom prst="rect">
            <a:avLst/>
          </a:prstGeom>
        </p:spPr>
      </p:pic>
      <p:cxnSp>
        <p:nvCxnSpPr>
          <p:cNvPr id="18" name="직선 연결선[R] 13">
            <a:extLst>
              <a:ext uri="{FF2B5EF4-FFF2-40B4-BE49-F238E27FC236}">
                <a16:creationId xmlns:a16="http://schemas.microsoft.com/office/drawing/2014/main" id="{BD2137E3-E8AE-2446-BE7F-9FC11452F3D6}"/>
              </a:ext>
            </a:extLst>
          </p:cNvPr>
          <p:cNvCxnSpPr/>
          <p:nvPr/>
        </p:nvCxnSpPr>
        <p:spPr>
          <a:xfrm>
            <a:off x="10321527" y="6147300"/>
            <a:ext cx="1061114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16653BF-198F-7F46-9A74-83D5E75337E9}"/>
              </a:ext>
            </a:extLst>
          </p:cNvPr>
          <p:cNvSpPr txBox="1"/>
          <p:nvPr/>
        </p:nvSpPr>
        <p:spPr>
          <a:xfrm>
            <a:off x="10219966" y="6176008"/>
            <a:ext cx="1306768" cy="21544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ore-KR" sz="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Fully Connected Layer </a:t>
            </a:r>
            <a:endParaRPr kumimoji="1" lang="ko-Kore-KR" altLang="en-US" sz="8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ED9CEBB-B574-1942-88F8-D7485E6AF900}"/>
              </a:ext>
            </a:extLst>
          </p:cNvPr>
          <p:cNvSpPr/>
          <p:nvPr/>
        </p:nvSpPr>
        <p:spPr>
          <a:xfrm>
            <a:off x="7068786" y="4410742"/>
            <a:ext cx="1596748" cy="167276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4375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D0552CC2-92FE-BB4A-BA84-0F20C23CE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8025" y="589919"/>
            <a:ext cx="7875949" cy="4440773"/>
          </a:xfrm>
          <a:prstGeom prst="rect">
            <a:avLst/>
          </a:prstGeom>
        </p:spPr>
      </p:pic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250E1912-C464-A741-9E5A-E52C96820F8A}"/>
              </a:ext>
            </a:extLst>
          </p:cNvPr>
          <p:cNvSpPr/>
          <p:nvPr/>
        </p:nvSpPr>
        <p:spPr>
          <a:xfrm>
            <a:off x="6566092" y="5196131"/>
            <a:ext cx="1417320" cy="50587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87E00D9-3406-E94D-A2D4-3B34BFFB0E8B}"/>
              </a:ext>
            </a:extLst>
          </p:cNvPr>
          <p:cNvSpPr/>
          <p:nvPr/>
        </p:nvSpPr>
        <p:spPr>
          <a:xfrm>
            <a:off x="1745900" y="5516102"/>
            <a:ext cx="8700198" cy="702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앞에서 배웠던 동물 신경망의 경우 </a:t>
            </a:r>
            <a:r>
              <a:rPr lang="ko-Kore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여러층으로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구성되어 있었습니다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층의 신경 세포들은 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층에서 활성화된 신경 세포의 신호들을 활용해 좀 더 복잡한 사물들의 특징을 인식합니다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2605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06FD3C37-8CDE-C249-8910-CE0F6265D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8" y="772205"/>
            <a:ext cx="3569211" cy="509451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F24CE1F-9499-934F-A8EA-2FDA902FAA93}"/>
              </a:ext>
            </a:extLst>
          </p:cNvPr>
          <p:cNvSpPr/>
          <p:nvPr/>
        </p:nvSpPr>
        <p:spPr>
          <a:xfrm>
            <a:off x="4773733" y="4417788"/>
            <a:ext cx="6753001" cy="8924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인공신경망인 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Convolution Neural Network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또한 층이 깊어 질수록 더 </a:t>
            </a:r>
            <a:r>
              <a:rPr lang="ko-Kore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복잡한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ore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특징들을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추출합니다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또한 우리는 점점 더 많은 복잡한 특징들을 추출하기 위해 깊은 층에 더 많은 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filter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생성 합니다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여기 예제에서는 우리는 총 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층의 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Convolution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생성합니다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12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" name="오른쪽 화살표[R] 23">
            <a:extLst>
              <a:ext uri="{FF2B5EF4-FFF2-40B4-BE49-F238E27FC236}">
                <a16:creationId xmlns:a16="http://schemas.microsoft.com/office/drawing/2014/main" id="{C95BD2D1-B7AF-7547-AA42-2CC1AE4210D2}"/>
              </a:ext>
            </a:extLst>
          </p:cNvPr>
          <p:cNvSpPr/>
          <p:nvPr/>
        </p:nvSpPr>
        <p:spPr>
          <a:xfrm rot="5400000">
            <a:off x="-875867" y="2384048"/>
            <a:ext cx="2634808" cy="310741"/>
          </a:xfrm>
          <a:prstGeom prst="rightArrow">
            <a:avLst>
              <a:gd name="adj1" fmla="val 36315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408EC36-14C7-9C4E-AD53-1D3D53A7FB15}"/>
              </a:ext>
            </a:extLst>
          </p:cNvPr>
          <p:cNvSpPr/>
          <p:nvPr/>
        </p:nvSpPr>
        <p:spPr>
          <a:xfrm>
            <a:off x="596908" y="1222015"/>
            <a:ext cx="3569211" cy="263480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E454808C-7876-A74E-BE9A-91D71720045A}"/>
              </a:ext>
            </a:extLst>
          </p:cNvPr>
          <p:cNvSpPr/>
          <p:nvPr/>
        </p:nvSpPr>
        <p:spPr>
          <a:xfrm>
            <a:off x="6232156" y="2082973"/>
            <a:ext cx="1417320" cy="50587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2198B40-7FAE-854A-8987-6F496150C2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393" y="2049280"/>
            <a:ext cx="6605341" cy="1751154"/>
          </a:xfrm>
          <a:prstGeom prst="rect">
            <a:avLst/>
          </a:prstGeom>
        </p:spPr>
      </p:pic>
      <p:cxnSp>
        <p:nvCxnSpPr>
          <p:cNvPr id="10" name="직선 연결선[R] 13">
            <a:extLst>
              <a:ext uri="{FF2B5EF4-FFF2-40B4-BE49-F238E27FC236}">
                <a16:creationId xmlns:a16="http://schemas.microsoft.com/office/drawing/2014/main" id="{4A0E5F82-3D6A-B544-AD5B-DE730B089D6C}"/>
              </a:ext>
            </a:extLst>
          </p:cNvPr>
          <p:cNvCxnSpPr/>
          <p:nvPr/>
        </p:nvCxnSpPr>
        <p:spPr>
          <a:xfrm>
            <a:off x="9987591" y="3639161"/>
            <a:ext cx="1061114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5F41E9C-3D27-8D48-8871-C013574DA1F4}"/>
              </a:ext>
            </a:extLst>
          </p:cNvPr>
          <p:cNvSpPr txBox="1"/>
          <p:nvPr/>
        </p:nvSpPr>
        <p:spPr>
          <a:xfrm>
            <a:off x="9886030" y="3667869"/>
            <a:ext cx="1306768" cy="21544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ore-KR" sz="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Fully Connected Layer </a:t>
            </a:r>
            <a:endParaRPr kumimoji="1" lang="ko-Kore-KR" altLang="en-US" sz="8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5" name="오른쪽 화살표[R] 23">
            <a:extLst>
              <a:ext uri="{FF2B5EF4-FFF2-40B4-BE49-F238E27FC236}">
                <a16:creationId xmlns:a16="http://schemas.microsoft.com/office/drawing/2014/main" id="{41B2FD6C-294A-C240-B1FA-266305F88BC3}"/>
              </a:ext>
            </a:extLst>
          </p:cNvPr>
          <p:cNvSpPr/>
          <p:nvPr/>
        </p:nvSpPr>
        <p:spPr>
          <a:xfrm>
            <a:off x="5762064" y="3845099"/>
            <a:ext cx="4004929" cy="310741"/>
          </a:xfrm>
          <a:prstGeom prst="rightArrow">
            <a:avLst>
              <a:gd name="adj1" fmla="val 36315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EDDD4B3-53DB-F34F-84FB-9B9200773A50}"/>
              </a:ext>
            </a:extLst>
          </p:cNvPr>
          <p:cNvSpPr/>
          <p:nvPr/>
        </p:nvSpPr>
        <p:spPr>
          <a:xfrm>
            <a:off x="5762064" y="1976349"/>
            <a:ext cx="4004929" cy="188047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35883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06FD3C37-8CDE-C249-8910-CE0F6265D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8" y="881743"/>
            <a:ext cx="3569211" cy="509451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408EC36-14C7-9C4E-AD53-1D3D53A7FB15}"/>
              </a:ext>
            </a:extLst>
          </p:cNvPr>
          <p:cNvSpPr/>
          <p:nvPr/>
        </p:nvSpPr>
        <p:spPr>
          <a:xfrm flipV="1">
            <a:off x="596908" y="4019194"/>
            <a:ext cx="3569211" cy="22852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87D7CF1-02FB-0D4F-A0E1-BBB99C9E23A4}"/>
              </a:ext>
            </a:extLst>
          </p:cNvPr>
          <p:cNvCxnSpPr/>
          <p:nvPr/>
        </p:nvCxnSpPr>
        <p:spPr>
          <a:xfrm>
            <a:off x="4166119" y="4113176"/>
            <a:ext cx="933917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ECEB8F-6718-7A4F-B442-C118D7FEC595}"/>
              </a:ext>
            </a:extLst>
          </p:cNvPr>
          <p:cNvSpPr txBox="1"/>
          <p:nvPr/>
        </p:nvSpPr>
        <p:spPr>
          <a:xfrm>
            <a:off x="5375868" y="3928510"/>
            <a:ext cx="5581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Dense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레이어에 자료를 전달하기 위해 자료를 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차원으로 변환합니다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43285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6981F4E8-0329-A346-811A-0826B2639024}"/>
              </a:ext>
            </a:extLst>
          </p:cNvPr>
          <p:cNvSpPr txBox="1"/>
          <p:nvPr/>
        </p:nvSpPr>
        <p:spPr>
          <a:xfrm>
            <a:off x="-91215" y="210058"/>
            <a:ext cx="24410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ore-KR" sz="24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Fully Connected</a:t>
            </a:r>
            <a:br>
              <a:rPr kumimoji="1" lang="en-US" altLang="ko-Kore-KR" sz="24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</a:br>
            <a:r>
              <a:rPr kumimoji="1" lang="en-US" altLang="ko-Kore-KR" sz="24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Layer</a:t>
            </a:r>
            <a:br>
              <a:rPr kumimoji="1" lang="en-US" altLang="ko-Kore-KR" sz="24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</a:br>
            <a:r>
              <a:rPr kumimoji="1" lang="en-US" altLang="ko-Kore-KR" sz="24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</a:t>
            </a:r>
            <a:r>
              <a:rPr kumimoji="1" lang="ko-KR" altLang="en-US" sz="24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구성하기</a:t>
            </a:r>
            <a:endParaRPr kumimoji="1" lang="ko-Kore-KR" altLang="en-US" sz="24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3D4CB24-147E-7241-A69B-FDD623D22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4693" y="2903897"/>
            <a:ext cx="2148931" cy="2143378"/>
          </a:xfrm>
          <a:prstGeom prst="rect">
            <a:avLst/>
          </a:prstGeom>
        </p:spPr>
      </p:pic>
      <p:graphicFrame>
        <p:nvGraphicFramePr>
          <p:cNvPr id="18" name="개체 17">
            <a:extLst>
              <a:ext uri="{FF2B5EF4-FFF2-40B4-BE49-F238E27FC236}">
                <a16:creationId xmlns:a16="http://schemas.microsoft.com/office/drawing/2014/main" id="{C70606BE-21A6-594C-8A05-D65AF9020A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9099428"/>
              </p:ext>
            </p:extLst>
          </p:nvPr>
        </p:nvGraphicFramePr>
        <p:xfrm>
          <a:off x="772241" y="2590777"/>
          <a:ext cx="3789126" cy="2847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r:id="rId5" imgW="13104720" imgH="9828360" progId="">
                  <p:embed/>
                </p:oleObj>
              </mc:Choice>
              <mc:Fallback>
                <p:oleObj r:id="rId5" imgW="13104720" imgH="9828360" progId="">
                  <p:embed/>
                  <p:pic>
                    <p:nvPicPr>
                      <p:cNvPr id="9" name="개체 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2241" y="2590777"/>
                        <a:ext cx="3789126" cy="2847320"/>
                      </a:xfrm>
                      <a:prstGeom prst="rect">
                        <a:avLst/>
                      </a:prstGeom>
                      <a:ln w="25400">
                        <a:solidFill>
                          <a:srgbClr val="506078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직사각형 18">
            <a:extLst>
              <a:ext uri="{FF2B5EF4-FFF2-40B4-BE49-F238E27FC236}">
                <a16:creationId xmlns:a16="http://schemas.microsoft.com/office/drawing/2014/main" id="{34E5E6C5-EA6C-F343-BD89-9C10C1250580}"/>
              </a:ext>
            </a:extLst>
          </p:cNvPr>
          <p:cNvSpPr/>
          <p:nvPr/>
        </p:nvSpPr>
        <p:spPr>
          <a:xfrm>
            <a:off x="5740807" y="2971911"/>
            <a:ext cx="2339688" cy="1985098"/>
          </a:xfrm>
          <a:prstGeom prst="rect">
            <a:avLst/>
          </a:prstGeom>
          <a:noFill/>
          <a:ln w="63500">
            <a:solidFill>
              <a:srgbClr val="E94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0" name="직선 연결선[R] 13">
            <a:extLst>
              <a:ext uri="{FF2B5EF4-FFF2-40B4-BE49-F238E27FC236}">
                <a16:creationId xmlns:a16="http://schemas.microsoft.com/office/drawing/2014/main" id="{18B4830E-56B8-5F4F-B3B1-D5B43363C3E9}"/>
              </a:ext>
            </a:extLst>
          </p:cNvPr>
          <p:cNvCxnSpPr>
            <a:cxnSpLocks/>
          </p:cNvCxnSpPr>
          <p:nvPr/>
        </p:nvCxnSpPr>
        <p:spPr>
          <a:xfrm>
            <a:off x="7482664" y="4553083"/>
            <a:ext cx="1490185" cy="1347987"/>
          </a:xfrm>
          <a:prstGeom prst="line">
            <a:avLst/>
          </a:prstGeom>
          <a:ln w="25400">
            <a:solidFill>
              <a:srgbClr val="E94E1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[R] 14">
            <a:extLst>
              <a:ext uri="{FF2B5EF4-FFF2-40B4-BE49-F238E27FC236}">
                <a16:creationId xmlns:a16="http://schemas.microsoft.com/office/drawing/2014/main" id="{F4F04F0C-397F-A147-B5C3-1F6E6E72F31A}"/>
              </a:ext>
            </a:extLst>
          </p:cNvPr>
          <p:cNvCxnSpPr>
            <a:cxnSpLocks/>
          </p:cNvCxnSpPr>
          <p:nvPr/>
        </p:nvCxnSpPr>
        <p:spPr>
          <a:xfrm flipH="1">
            <a:off x="7814903" y="4094773"/>
            <a:ext cx="1157946" cy="623"/>
          </a:xfrm>
          <a:prstGeom prst="line">
            <a:avLst/>
          </a:prstGeom>
          <a:ln w="25400">
            <a:solidFill>
              <a:srgbClr val="E94E1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[R] 14">
            <a:extLst>
              <a:ext uri="{FF2B5EF4-FFF2-40B4-BE49-F238E27FC236}">
                <a16:creationId xmlns:a16="http://schemas.microsoft.com/office/drawing/2014/main" id="{D60B4972-C2DA-984D-A7FD-7AAD10A80B98}"/>
              </a:ext>
            </a:extLst>
          </p:cNvPr>
          <p:cNvCxnSpPr>
            <a:cxnSpLocks/>
          </p:cNvCxnSpPr>
          <p:nvPr/>
        </p:nvCxnSpPr>
        <p:spPr>
          <a:xfrm flipH="1">
            <a:off x="7318171" y="2541419"/>
            <a:ext cx="1654678" cy="1372982"/>
          </a:xfrm>
          <a:prstGeom prst="line">
            <a:avLst/>
          </a:prstGeom>
          <a:ln w="25400">
            <a:solidFill>
              <a:srgbClr val="E94E1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개체 22">
            <a:extLst>
              <a:ext uri="{FF2B5EF4-FFF2-40B4-BE49-F238E27FC236}">
                <a16:creationId xmlns:a16="http://schemas.microsoft.com/office/drawing/2014/main" id="{82067C0D-B4ED-DA4C-A2D9-21E4A19F6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0046242"/>
              </p:ext>
            </p:extLst>
          </p:nvPr>
        </p:nvGraphicFramePr>
        <p:xfrm>
          <a:off x="9219903" y="3354705"/>
          <a:ext cx="1736075" cy="10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r:id="rId7" imgW="4368240" imgH="2717280" progId="">
                  <p:embed/>
                </p:oleObj>
              </mc:Choice>
              <mc:Fallback>
                <p:oleObj r:id="rId7" imgW="4368240" imgH="2717280" progId="">
                  <p:embed/>
                  <p:pic>
                    <p:nvPicPr>
                      <p:cNvPr id="28" name="개체 2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219903" y="3354705"/>
                        <a:ext cx="1736075" cy="1080000"/>
                      </a:xfrm>
                      <a:prstGeom prst="rect">
                        <a:avLst/>
                      </a:prstGeom>
                      <a:ln w="25400">
                        <a:solidFill>
                          <a:srgbClr val="506078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개체 23">
            <a:extLst>
              <a:ext uri="{FF2B5EF4-FFF2-40B4-BE49-F238E27FC236}">
                <a16:creationId xmlns:a16="http://schemas.microsoft.com/office/drawing/2014/main" id="{2AC03348-BCBF-3B4F-8164-7761FB853E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8319097"/>
              </p:ext>
            </p:extLst>
          </p:nvPr>
        </p:nvGraphicFramePr>
        <p:xfrm>
          <a:off x="9210182" y="1823897"/>
          <a:ext cx="1814400" cy="10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r:id="rId9" imgW="2666520" imgH="1587240" progId="">
                  <p:embed/>
                </p:oleObj>
              </mc:Choice>
              <mc:Fallback>
                <p:oleObj r:id="rId9" imgW="2666520" imgH="1587240" progId="">
                  <p:embed/>
                  <p:pic>
                    <p:nvPicPr>
                      <p:cNvPr id="29" name="개체 2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210182" y="1823897"/>
                        <a:ext cx="1814400" cy="1080000"/>
                      </a:xfrm>
                      <a:prstGeom prst="rect">
                        <a:avLst/>
                      </a:prstGeom>
                      <a:ln w="25400">
                        <a:solidFill>
                          <a:srgbClr val="506078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개체 24">
            <a:extLst>
              <a:ext uri="{FF2B5EF4-FFF2-40B4-BE49-F238E27FC236}">
                <a16:creationId xmlns:a16="http://schemas.microsoft.com/office/drawing/2014/main" id="{908DDBBB-2AB1-394A-A35C-07DDE213CC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7115902"/>
              </p:ext>
            </p:extLst>
          </p:nvPr>
        </p:nvGraphicFramePr>
        <p:xfrm>
          <a:off x="9373278" y="4885512"/>
          <a:ext cx="1529613" cy="14931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r:id="rId11" imgW="5396760" imgH="5269680" progId="">
                  <p:embed/>
                </p:oleObj>
              </mc:Choice>
              <mc:Fallback>
                <p:oleObj r:id="rId11" imgW="5396760" imgH="5269680" progId="">
                  <p:embed/>
                  <p:pic>
                    <p:nvPicPr>
                      <p:cNvPr id="31" name="개체 3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373278" y="4885512"/>
                        <a:ext cx="1529613" cy="1493173"/>
                      </a:xfrm>
                      <a:prstGeom prst="rect">
                        <a:avLst/>
                      </a:prstGeom>
                      <a:ln w="25400">
                        <a:solidFill>
                          <a:srgbClr val="506078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B3490694-0FB0-7644-8CC1-C10C9AF9E321}"/>
              </a:ext>
            </a:extLst>
          </p:cNvPr>
          <p:cNvSpPr txBox="1"/>
          <p:nvPr/>
        </p:nvSpPr>
        <p:spPr>
          <a:xfrm>
            <a:off x="9764774" y="295169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있음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B72AC9-FA50-A945-9EC9-F82487923298}"/>
              </a:ext>
            </a:extLst>
          </p:cNvPr>
          <p:cNvSpPr txBox="1"/>
          <p:nvPr/>
        </p:nvSpPr>
        <p:spPr>
          <a:xfrm>
            <a:off x="9764774" y="447544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있음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1BDC0A-995B-944D-86BA-0E12E7BC6280}"/>
              </a:ext>
            </a:extLst>
          </p:cNvPr>
          <p:cNvSpPr txBox="1"/>
          <p:nvPr/>
        </p:nvSpPr>
        <p:spPr>
          <a:xfrm>
            <a:off x="9764774" y="6417628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없음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2C9F0A1-580C-C442-8ECD-1627E8826E70}"/>
              </a:ext>
            </a:extLst>
          </p:cNvPr>
          <p:cNvSpPr/>
          <p:nvPr/>
        </p:nvSpPr>
        <p:spPr>
          <a:xfrm>
            <a:off x="3212713" y="182548"/>
            <a:ext cx="8459518" cy="1169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우리는 이제 이미지에서 추출한 특징들을 활용해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이미지에 물체가 있는지 없는지 종합적으로 판단하는 과정을 수행해야 합니다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b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</a:br>
            <a:r>
              <a:rPr lang="ko-Kore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동물들은</a:t>
            </a:r>
            <a:r>
              <a:rPr lang="ko-KR" altLang="en-US" sz="120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이미지를 종합적으로 판단해 인식합니다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가령 옆 사진에서는 자동차에 바퀴가 없지만 우리는 단번에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해당 이미지가 </a:t>
            </a:r>
            <a:r>
              <a:rPr lang="ko-KR" altLang="en-US" sz="12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자동차인걸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알고 있습니다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12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인공 신경망도 종합적으로 판단 할 수 있도록 </a:t>
            </a:r>
            <a:r>
              <a:rPr lang="en-US" altLang="ko-KR" sz="12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Fully Connected Layer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마지막 </a:t>
            </a:r>
            <a:r>
              <a:rPr lang="en-US" altLang="ko-KR" sz="12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Convolution Layer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 붙입니다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12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9924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319425" y="208942"/>
            <a:ext cx="25285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3500" b="1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학습목표</a:t>
            </a:r>
          </a:p>
        </p:txBody>
      </p:sp>
      <p:cxnSp>
        <p:nvCxnSpPr>
          <p:cNvPr id="36" name="직선 연결선 35"/>
          <p:cNvCxnSpPr/>
          <p:nvPr/>
        </p:nvCxnSpPr>
        <p:spPr>
          <a:xfrm>
            <a:off x="408078" y="1230684"/>
            <a:ext cx="153575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모서리가 둥근 직사각형 10"/>
          <p:cNvSpPr/>
          <p:nvPr/>
        </p:nvSpPr>
        <p:spPr>
          <a:xfrm>
            <a:off x="-271917" y="4749204"/>
            <a:ext cx="4173565" cy="576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269184" y="4759875"/>
            <a:ext cx="355300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CNN </a:t>
            </a:r>
            <a:r>
              <a:rPr lang="ko-KR" altLang="en-US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모델을 </a:t>
            </a:r>
            <a:r>
              <a:rPr lang="ko-KR" altLang="en-US" sz="30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직접 구현</a:t>
            </a:r>
            <a:r>
              <a:rPr lang="ko-KR" altLang="en-US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해봅시다</a:t>
            </a:r>
            <a:r>
              <a:rPr lang="en-US" altLang="ko-KR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.</a:t>
            </a:r>
            <a:endParaRPr lang="ko-KR" altLang="en-US" sz="1600" dirty="0">
              <a:solidFill>
                <a:srgbClr val="506078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402D4E-65E6-4149-AAAE-33B499061098}"/>
              </a:ext>
            </a:extLst>
          </p:cNvPr>
          <p:cNvSpPr txBox="1"/>
          <p:nvPr/>
        </p:nvSpPr>
        <p:spPr>
          <a:xfrm>
            <a:off x="5296781" y="1245216"/>
            <a:ext cx="411522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ore-KR" sz="8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CNN</a:t>
            </a:r>
            <a:r>
              <a:rPr kumimoji="1" lang="ko-KR" altLang="en-US" sz="8000" dirty="0">
                <a:solidFill>
                  <a:srgbClr val="55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모델</a:t>
            </a:r>
            <a:br>
              <a:rPr kumimoji="1" lang="en-US" altLang="ko-KR" sz="8000" dirty="0">
                <a:solidFill>
                  <a:srgbClr val="55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</a:br>
            <a:r>
              <a:rPr kumimoji="1" lang="ko-KR" altLang="en-US" sz="8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구현</a:t>
            </a:r>
            <a:r>
              <a:rPr kumimoji="1" lang="ko-KR" altLang="en-US" sz="8000" dirty="0">
                <a:solidFill>
                  <a:srgbClr val="55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하기</a:t>
            </a:r>
            <a:endParaRPr kumimoji="1" lang="ko-Kore-KR" altLang="en-US" sz="8000" dirty="0">
              <a:solidFill>
                <a:srgbClr val="556078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7BDAFB15-C7B5-0746-B49A-3667904EAE3C}"/>
              </a:ext>
            </a:extLst>
          </p:cNvPr>
          <p:cNvSpPr/>
          <p:nvPr/>
        </p:nvSpPr>
        <p:spPr>
          <a:xfrm>
            <a:off x="-221675" y="5733945"/>
            <a:ext cx="3440363" cy="576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09ED83-EFAB-E242-B564-F7AA7E53E16F}"/>
              </a:ext>
            </a:extLst>
          </p:cNvPr>
          <p:cNvSpPr/>
          <p:nvPr/>
        </p:nvSpPr>
        <p:spPr>
          <a:xfrm>
            <a:off x="319426" y="5744616"/>
            <a:ext cx="616367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구현한 모델을 </a:t>
            </a:r>
            <a:r>
              <a:rPr lang="ko-KR" altLang="en-US" sz="30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평가</a:t>
            </a:r>
            <a:r>
              <a:rPr lang="ko-KR" altLang="en-US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해봅시다</a:t>
            </a:r>
            <a:r>
              <a:rPr lang="en-US" altLang="ko-KR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.</a:t>
            </a:r>
            <a:endParaRPr lang="ko-KR" altLang="en-US" sz="1600" dirty="0">
              <a:solidFill>
                <a:srgbClr val="506078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9914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31CF3C69-8140-914A-9D92-660449C35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8" y="804099"/>
            <a:ext cx="3569211" cy="5094514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0DEA9C8D-CBAB-8D46-ABA5-BC641A880330}"/>
              </a:ext>
            </a:extLst>
          </p:cNvPr>
          <p:cNvSpPr/>
          <p:nvPr/>
        </p:nvSpPr>
        <p:spPr>
          <a:xfrm>
            <a:off x="624304" y="4220311"/>
            <a:ext cx="3541815" cy="133642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1959BD5-4A6E-6042-8E14-F6FFC9AF600F}"/>
              </a:ext>
            </a:extLst>
          </p:cNvPr>
          <p:cNvSpPr txBox="1"/>
          <p:nvPr/>
        </p:nvSpPr>
        <p:spPr>
          <a:xfrm>
            <a:off x="5255329" y="4585887"/>
            <a:ext cx="534858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Fully Connected Layer</a:t>
            </a:r>
            <a:r>
              <a:rPr kumimoji="1" lang="ko-Kore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두층 쌓습니다</a:t>
            </a:r>
            <a:r>
              <a:rPr kumimoji="1" lang="en-US" altLang="ko-Kore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r>
              <a:rPr kumimoji="1" lang="ko-Kore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마지막 층에는 </a:t>
            </a:r>
            <a:r>
              <a:rPr kumimoji="1" lang="en-US" altLang="ko-Kore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ully Connected Layer</a:t>
            </a:r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통과한 결과물을 활용해 </a:t>
            </a:r>
            <a:endParaRPr kumimoji="1" lang="en-US" altLang="ko-KR" sz="1400" dirty="0">
              <a:solidFill>
                <a:srgbClr val="C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자동차인지 아닌지를 확인하는 결과를 출력합니다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solidFill>
                <a:srgbClr val="C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cxnSp>
        <p:nvCxnSpPr>
          <p:cNvPr id="3" name="직선 화살표 연결선 2"/>
          <p:cNvCxnSpPr/>
          <p:nvPr/>
        </p:nvCxnSpPr>
        <p:spPr>
          <a:xfrm>
            <a:off x="4166119" y="4973192"/>
            <a:ext cx="94629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7296" y="1924628"/>
            <a:ext cx="6605341" cy="1751154"/>
          </a:xfrm>
          <a:prstGeom prst="rect">
            <a:avLst/>
          </a:prstGeom>
        </p:spPr>
      </p:pic>
      <p:cxnSp>
        <p:nvCxnSpPr>
          <p:cNvPr id="11" name="직선 연결선[R] 13">
            <a:extLst>
              <a:ext uri="{FF2B5EF4-FFF2-40B4-BE49-F238E27FC236}">
                <a16:creationId xmlns:a16="http://schemas.microsoft.com/office/drawing/2014/main" id="{BD2137E3-E8AE-2446-BE7F-9FC11452F3D6}"/>
              </a:ext>
            </a:extLst>
          </p:cNvPr>
          <p:cNvCxnSpPr/>
          <p:nvPr/>
        </p:nvCxnSpPr>
        <p:spPr>
          <a:xfrm>
            <a:off x="10343494" y="3514509"/>
            <a:ext cx="1061114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16653BF-198F-7F46-9A74-83D5E75337E9}"/>
              </a:ext>
            </a:extLst>
          </p:cNvPr>
          <p:cNvSpPr txBox="1"/>
          <p:nvPr/>
        </p:nvSpPr>
        <p:spPr>
          <a:xfrm>
            <a:off x="10241933" y="3543217"/>
            <a:ext cx="1306768" cy="21544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ore-KR" sz="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Fully Connected Layer </a:t>
            </a:r>
            <a:endParaRPr kumimoji="1" lang="ko-Kore-KR" altLang="en-US" sz="8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9E30CD6-B4F8-314D-9056-E74D7BFEA80E}"/>
              </a:ext>
            </a:extLst>
          </p:cNvPr>
          <p:cNvSpPr/>
          <p:nvPr/>
        </p:nvSpPr>
        <p:spPr>
          <a:xfrm>
            <a:off x="9311987" y="1913835"/>
            <a:ext cx="2233792" cy="189925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70632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>
            <a:extLst>
              <a:ext uri="{FF2B5EF4-FFF2-40B4-BE49-F238E27FC236}">
                <a16:creationId xmlns:a16="http://schemas.microsoft.com/office/drawing/2014/main" id="{CB54692A-5B28-7146-84FD-44295E43B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8" y="804099"/>
            <a:ext cx="3569211" cy="5094514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E49FCFF3-A469-B043-BD9E-EEC9BA979459}"/>
              </a:ext>
            </a:extLst>
          </p:cNvPr>
          <p:cNvSpPr/>
          <p:nvPr/>
        </p:nvSpPr>
        <p:spPr>
          <a:xfrm>
            <a:off x="623449" y="5586883"/>
            <a:ext cx="3569211" cy="31172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A61F87-B98E-DD47-B1C7-0FBDDD126E9C}"/>
              </a:ext>
            </a:extLst>
          </p:cNvPr>
          <p:cNvSpPr txBox="1"/>
          <p:nvPr/>
        </p:nvSpPr>
        <p:spPr>
          <a:xfrm>
            <a:off x="5271781" y="5481137"/>
            <a:ext cx="6121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마지막 출력되는 값은 타겟인지 아닌지의 확률을 가지고 있습니다</a:t>
            </a:r>
            <a:r>
              <a:rPr kumimoji="1" lang="en-US" altLang="ko-Kore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</a:t>
            </a:r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 가까울수록 타겟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ko-KR" altLang="en-US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 가까울수록 타겟이 아니라고 판단한 것입니다</a:t>
            </a:r>
            <a:r>
              <a:rPr kumimoji="1" lang="en-US" altLang="ko-KR" sz="14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546E5F4-6DBE-A24B-B2D1-BC1C27B1C885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4192660" y="5742748"/>
            <a:ext cx="105258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7DC13E74-43FB-BD40-8DC3-7B56F4339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2241" y="2240554"/>
            <a:ext cx="6605341" cy="1751154"/>
          </a:xfrm>
          <a:prstGeom prst="rect">
            <a:avLst/>
          </a:prstGeom>
        </p:spPr>
      </p:pic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3CC3771C-96B6-DA4C-B934-8311F3D74A10}"/>
              </a:ext>
            </a:extLst>
          </p:cNvPr>
          <p:cNvCxnSpPr/>
          <p:nvPr/>
        </p:nvCxnSpPr>
        <p:spPr>
          <a:xfrm>
            <a:off x="9978439" y="3830435"/>
            <a:ext cx="1061114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0D581DF-A0E9-A64E-AF1D-78091D79F135}"/>
              </a:ext>
            </a:extLst>
          </p:cNvPr>
          <p:cNvSpPr txBox="1"/>
          <p:nvPr/>
        </p:nvSpPr>
        <p:spPr>
          <a:xfrm>
            <a:off x="9876878" y="3859143"/>
            <a:ext cx="1306768" cy="21544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ore-KR" sz="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Fully Connected Layer </a:t>
            </a:r>
            <a:endParaRPr kumimoji="1" lang="ko-Kore-KR" altLang="en-US" sz="8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D66E8E3-0A69-464D-9B34-918D103AEC13}"/>
              </a:ext>
            </a:extLst>
          </p:cNvPr>
          <p:cNvSpPr/>
          <p:nvPr/>
        </p:nvSpPr>
        <p:spPr>
          <a:xfrm>
            <a:off x="11246283" y="2229761"/>
            <a:ext cx="391524" cy="189925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916495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76254" y="2921168"/>
            <a:ext cx="80599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모델 학습하기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01536" y="1372134"/>
            <a:ext cx="33809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CNN </a:t>
            </a:r>
            <a:r>
              <a:rPr lang="ko-KR" altLang="en-US" dirty="0">
                <a:solidFill>
                  <a:schemeClr val="bg1"/>
                </a:solidFill>
              </a:rPr>
              <a:t>모델 구현하기</a:t>
            </a:r>
          </a:p>
        </p:txBody>
      </p:sp>
    </p:spTree>
    <p:extLst>
      <p:ext uri="{BB962C8B-B14F-4D97-AF65-F5344CB8AC3E}">
        <p14:creationId xmlns:p14="http://schemas.microsoft.com/office/powerpoint/2010/main" val="22519459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98008" y="21266"/>
            <a:ext cx="2156039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CNN model</a:t>
            </a:r>
          </a:p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학습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설정하기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3218119" y="370745"/>
            <a:ext cx="8675873" cy="78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Keras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사용해 직접 구성한 모델을 학습하기전에 중요한 설정을 진행해보도록 하겠습니다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model.compile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통해 학습을 설정할 수 있습니다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5B57DA0-5BBB-9C4F-83FA-216AACAC08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682" r="6328"/>
          <a:stretch/>
        </p:blipFill>
        <p:spPr>
          <a:xfrm>
            <a:off x="3406126" y="2991101"/>
            <a:ext cx="5472723" cy="568585"/>
          </a:xfrm>
          <a:prstGeom prst="rect">
            <a:avLst/>
          </a:prstGeom>
          <a:solidFill>
            <a:srgbClr val="FFFFFF">
              <a:shade val="85000"/>
            </a:srgbClr>
          </a:solidFill>
          <a:ln w="25400" cap="sq">
            <a:solidFill>
              <a:srgbClr val="506078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D43306C0-D145-3647-A66E-41D66EED3A03}"/>
              </a:ext>
            </a:extLst>
          </p:cNvPr>
          <p:cNvSpPr/>
          <p:nvPr/>
        </p:nvSpPr>
        <p:spPr>
          <a:xfrm>
            <a:off x="4596882" y="3341719"/>
            <a:ext cx="476250" cy="171450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AF1555-37AE-7748-90C7-219C2F91BC03}"/>
              </a:ext>
            </a:extLst>
          </p:cNvPr>
          <p:cNvSpPr txBox="1"/>
          <p:nvPr/>
        </p:nvSpPr>
        <p:spPr>
          <a:xfrm>
            <a:off x="4288073" y="3965371"/>
            <a:ext cx="1133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모델의</a:t>
            </a:r>
            <a:r>
              <a:rPr kumimoji="1"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학습 방법을</a:t>
            </a:r>
            <a:r>
              <a:rPr kumimoji="1"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</a:p>
          <a:p>
            <a:r>
              <a:rPr kumimoji="1"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결정합니다</a:t>
            </a:r>
            <a:r>
              <a:rPr kumimoji="1"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811CE8F-4EC4-4A41-AF01-AC637C4A7537}"/>
              </a:ext>
            </a:extLst>
          </p:cNvPr>
          <p:cNvSpPr txBox="1"/>
          <p:nvPr/>
        </p:nvSpPr>
        <p:spPr>
          <a:xfrm>
            <a:off x="5586592" y="3965372"/>
            <a:ext cx="1133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정답과</a:t>
            </a:r>
            <a:r>
              <a:rPr kumimoji="1"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예측의 차이를 </a:t>
            </a:r>
            <a:endParaRPr kumimoji="1" lang="en-US" altLang="ko-KR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kumimoji="1"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측정합니다</a:t>
            </a:r>
            <a:r>
              <a:rPr kumimoji="1"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kumimoji="1"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kumimoji="1" lang="ko-Kore-KR" altLang="en-US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7115728" y="4870219"/>
            <a:ext cx="2116036" cy="573580"/>
            <a:chOff x="6847583" y="3454939"/>
            <a:chExt cx="2116036" cy="57358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5986E9F-042C-B446-A356-93493FA1802E}"/>
                </a:ext>
              </a:extLst>
            </p:cNvPr>
            <p:cNvSpPr txBox="1"/>
            <p:nvPr/>
          </p:nvSpPr>
          <p:spPr>
            <a:xfrm>
              <a:off x="6847583" y="3609414"/>
              <a:ext cx="10512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Accuracy = </a:t>
              </a:r>
              <a:endParaRPr kumimoji="1" lang="ko-Kore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8EE9217-6AB2-FE48-9B22-7A18A551E1FB}"/>
                </a:ext>
              </a:extLst>
            </p:cNvPr>
            <p:cNvSpPr txBox="1"/>
            <p:nvPr/>
          </p:nvSpPr>
          <p:spPr>
            <a:xfrm>
              <a:off x="7759443" y="3751520"/>
              <a:ext cx="12041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전체 데이터 수 </a:t>
              </a:r>
              <a:endParaRPr kumimoji="1" lang="ko-Kore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cxnSp>
          <p:nvCxnSpPr>
            <p:cNvPr id="28" name="직선 연결선[R] 14">
              <a:extLst>
                <a:ext uri="{FF2B5EF4-FFF2-40B4-BE49-F238E27FC236}">
                  <a16:creationId xmlns:a16="http://schemas.microsoft.com/office/drawing/2014/main" id="{6E3C0915-03D8-C842-95D8-FCAD59AA8EB2}"/>
                </a:ext>
              </a:extLst>
            </p:cNvPr>
            <p:cNvCxnSpPr/>
            <p:nvPr/>
          </p:nvCxnSpPr>
          <p:spPr>
            <a:xfrm>
              <a:off x="7838181" y="3740219"/>
              <a:ext cx="867426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E23A69C-350A-7441-9B8A-13772BACF89E}"/>
                </a:ext>
              </a:extLst>
            </p:cNvPr>
            <p:cNvSpPr txBox="1"/>
            <p:nvPr/>
          </p:nvSpPr>
          <p:spPr>
            <a:xfrm>
              <a:off x="7950971" y="3454939"/>
              <a:ext cx="71686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정답</a:t>
              </a:r>
              <a:r>
                <a:rPr kumimoji="1" lang="ko-KR" altLang="en-US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수 </a:t>
              </a:r>
              <a:endParaRPr kumimoji="1" lang="ko-Kore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  <p:cxnSp>
        <p:nvCxnSpPr>
          <p:cNvPr id="5" name="직선 화살표 연결선 4"/>
          <p:cNvCxnSpPr/>
          <p:nvPr/>
        </p:nvCxnSpPr>
        <p:spPr>
          <a:xfrm>
            <a:off x="7895311" y="3572991"/>
            <a:ext cx="0" cy="33260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6112575" y="3572991"/>
            <a:ext cx="0" cy="33260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4813184" y="3513169"/>
            <a:ext cx="0" cy="33260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A2FA6E7-80B9-4B41-97BB-63F63F5D78D5}"/>
              </a:ext>
            </a:extLst>
          </p:cNvPr>
          <p:cNvSpPr/>
          <p:nvPr/>
        </p:nvSpPr>
        <p:spPr>
          <a:xfrm>
            <a:off x="5246576" y="3343764"/>
            <a:ext cx="1795069" cy="169405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9122BB2-3282-394E-88E6-95E25415BC99}"/>
              </a:ext>
            </a:extLst>
          </p:cNvPr>
          <p:cNvSpPr/>
          <p:nvPr/>
        </p:nvSpPr>
        <p:spPr>
          <a:xfrm>
            <a:off x="7778253" y="3341718"/>
            <a:ext cx="984477" cy="217967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B805619-38C7-D84C-A3FD-476EA1B53230}"/>
              </a:ext>
            </a:extLst>
          </p:cNvPr>
          <p:cNvSpPr txBox="1"/>
          <p:nvPr/>
        </p:nvSpPr>
        <p:spPr>
          <a:xfrm>
            <a:off x="7028662" y="3972410"/>
            <a:ext cx="2919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평가</a:t>
            </a:r>
            <a:r>
              <a:rPr kumimoji="1"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방법을 지정합니다</a:t>
            </a:r>
            <a:r>
              <a:rPr kumimoji="1"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kumimoji="1"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kumimoji="1" lang="en-US" altLang="ko-KR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정확도는 전체 </a:t>
            </a:r>
            <a:r>
              <a:rPr lang="ko-KR" altLang="en-US" sz="12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데이터셋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중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</a:p>
          <a:p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실제 인공지능이 맞춘 개수를 나타냅니다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r>
              <a:rPr kumimoji="1"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kumimoji="1" lang="ko-Kore-KR" altLang="en-US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47594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-27081" y="206617"/>
            <a:ext cx="2481128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CNN model</a:t>
            </a: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학습하기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157829" y="513269"/>
            <a:ext cx="8357582" cy="461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ore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이제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모델을 학습시켜 봅니다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model.fit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통해 학습을 진행할 수 있습니다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DC1C754-29C8-2B46-8206-A50A0650E04D}"/>
              </a:ext>
            </a:extLst>
          </p:cNvPr>
          <p:cNvSpPr txBox="1"/>
          <p:nvPr/>
        </p:nvSpPr>
        <p:spPr>
          <a:xfrm>
            <a:off x="5216852" y="4433170"/>
            <a:ext cx="1805456" cy="34073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ore-KR" altLang="en-US" sz="16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 학습 코드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564FDC-94D9-2A45-B04A-57D5F560F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7780" y="3736745"/>
            <a:ext cx="5943600" cy="5207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A91D330-211C-854F-843B-B90323EDB154}"/>
              </a:ext>
            </a:extLst>
          </p:cNvPr>
          <p:cNvSpPr/>
          <p:nvPr/>
        </p:nvSpPr>
        <p:spPr>
          <a:xfrm>
            <a:off x="3061532" y="3068623"/>
            <a:ext cx="6116097" cy="615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**e</a:t>
            </a:r>
            <a:r>
              <a:rPr lang="en-US" altLang="ko-Kore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pochs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는 우리가 가지고 있는 학습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데이터를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모두 학습시키는 횟수를 이야기 합니다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e</a:t>
            </a:r>
            <a:r>
              <a:rPr lang="en-US" altLang="ko-Kore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pochs</a:t>
            </a:r>
            <a:r>
              <a:rPr lang="ko-Kore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가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이라면 우리가 가진 학습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데이터를 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번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학습시키는 것입니다</a:t>
            </a:r>
            <a:r>
              <a:rPr lang="en-US" altLang="ko-KR" sz="12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en-US" altLang="ko-Kore-KR" sz="12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60370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76254" y="2995548"/>
            <a:ext cx="805996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모델 저장과 불러오기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01536" y="1372134"/>
            <a:ext cx="33809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CNN </a:t>
            </a:r>
            <a:r>
              <a:rPr lang="ko-KR" altLang="en-US" dirty="0">
                <a:solidFill>
                  <a:schemeClr val="bg1"/>
                </a:solidFill>
              </a:rPr>
              <a:t>모델 구현하기</a:t>
            </a:r>
          </a:p>
        </p:txBody>
      </p:sp>
    </p:spTree>
    <p:extLst>
      <p:ext uri="{BB962C8B-B14F-4D97-AF65-F5344CB8AC3E}">
        <p14:creationId xmlns:p14="http://schemas.microsoft.com/office/powerpoint/2010/main" val="12401677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-27081" y="206617"/>
            <a:ext cx="2481128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CNN model</a:t>
            </a: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저장하기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220587" y="570639"/>
            <a:ext cx="7435703" cy="461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학습이 완료되었으면 해당 모델을 </a:t>
            </a:r>
            <a:r>
              <a:rPr lang="en-US" altLang="ko-KR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model.save</a:t>
            </a:r>
            <a:r>
              <a:rPr lang="ko-KR" altLang="en-US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통해 저장합니다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5DE472E-A3BB-FF4D-BF5A-FB2FB7C44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3342123"/>
            <a:ext cx="5943600" cy="495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D8623B-63B9-AF42-B626-BB863EA8127C}"/>
              </a:ext>
            </a:extLst>
          </p:cNvPr>
          <p:cNvSpPr txBox="1"/>
          <p:nvPr/>
        </p:nvSpPr>
        <p:spPr>
          <a:xfrm>
            <a:off x="5193272" y="4125425"/>
            <a:ext cx="1805456" cy="34073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ore-KR" altLang="en-US" sz="16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 저장 코드</a:t>
            </a:r>
          </a:p>
        </p:txBody>
      </p:sp>
    </p:spTree>
    <p:extLst>
      <p:ext uri="{BB962C8B-B14F-4D97-AF65-F5344CB8AC3E}">
        <p14:creationId xmlns:p14="http://schemas.microsoft.com/office/powerpoint/2010/main" val="25729818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8B3EDA7-A438-FB41-9EF9-C7DABB0B0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555" y="3307093"/>
            <a:ext cx="5943600" cy="4826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-27081" y="206617"/>
            <a:ext cx="2481128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CNN model</a:t>
            </a: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불러오기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157829" y="396444"/>
            <a:ext cx="7435703" cy="78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저장한 모델을 </a:t>
            </a:r>
            <a:r>
              <a:rPr lang="en-US" altLang="ko-KR" sz="1600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load_model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통해 불러옵니다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16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기존에 학습된 모델이 있다면 해당 모델을 불러와도 무방합니다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D8623B-63B9-AF42-B626-BB863EA8127C}"/>
              </a:ext>
            </a:extLst>
          </p:cNvPr>
          <p:cNvSpPr txBox="1"/>
          <p:nvPr/>
        </p:nvSpPr>
        <p:spPr>
          <a:xfrm>
            <a:off x="5193271" y="4125425"/>
            <a:ext cx="1805456" cy="34073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ore-KR" altLang="en-US" sz="16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 로드 코드</a:t>
            </a:r>
          </a:p>
        </p:txBody>
      </p:sp>
    </p:spTree>
    <p:extLst>
      <p:ext uri="{BB962C8B-B14F-4D97-AF65-F5344CB8AC3E}">
        <p14:creationId xmlns:p14="http://schemas.microsoft.com/office/powerpoint/2010/main" val="24673751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76254" y="2921168"/>
            <a:ext cx="80599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모델 평가하기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01536" y="1372134"/>
            <a:ext cx="33809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CNN </a:t>
            </a:r>
            <a:r>
              <a:rPr lang="ko-KR" altLang="en-US" dirty="0">
                <a:solidFill>
                  <a:schemeClr val="bg1"/>
                </a:solidFill>
              </a:rPr>
              <a:t>모델 구현하기</a:t>
            </a:r>
          </a:p>
        </p:txBody>
      </p:sp>
    </p:spTree>
    <p:extLst>
      <p:ext uri="{BB962C8B-B14F-4D97-AF65-F5344CB8AC3E}">
        <p14:creationId xmlns:p14="http://schemas.microsoft.com/office/powerpoint/2010/main" val="19858989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-27081" y="206617"/>
            <a:ext cx="2481128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CNN model</a:t>
            </a: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평가하기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18122" y="657636"/>
            <a:ext cx="68083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내가 찾고자 하는 객체가 있는 그림만 추출해 시각화 합니다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en-US" altLang="ko-Kore-KR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6257084" y="5162340"/>
            <a:ext cx="4792165" cy="702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확률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 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0.5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가 넘으면 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itchFamily="2" charset="2"/>
              </a:rPr>
              <a:t>찾고자 하는 객체가 존재하고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itchFamily="2" charset="2"/>
              </a:rPr>
              <a:t>,</a:t>
            </a:r>
          </a:p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itchFamily="2" charset="2"/>
              </a:rPr>
              <a:t>확률이 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itchFamily="2" charset="2"/>
              </a:rPr>
              <a:t>0.5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itchFamily="2" charset="2"/>
              </a:rPr>
              <a:t>보다 낮으면 존재하지 않는다고 판단한 것입니다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itchFamily="2" charset="2"/>
              </a:rPr>
              <a:t>.</a:t>
            </a:r>
            <a:endParaRPr kumimoji="1" lang="ko-Kore-KR" altLang="en-US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010" y="2582381"/>
            <a:ext cx="10618381" cy="169795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676751" y="2145343"/>
            <a:ext cx="15646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images_cropper</a:t>
            </a:r>
            <a:endParaRPr lang="ko-KR" altLang="en-US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193510" y="2521196"/>
            <a:ext cx="2645922" cy="1784314"/>
          </a:xfrm>
          <a:prstGeom prst="rect">
            <a:avLst/>
          </a:prstGeom>
          <a:noFill/>
          <a:ln w="254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390742" y="2145343"/>
            <a:ext cx="2752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model.predict</a:t>
            </a:r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(</a:t>
            </a:r>
            <a:r>
              <a:rPr lang="en-US" altLang="ko-KR" sz="14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cropped_imgs</a:t>
            </a:r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  <a:endParaRPr lang="ko-KR" altLang="en-US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8" name="아래쪽 화살표[D] 19">
            <a:extLst>
              <a:ext uri="{FF2B5EF4-FFF2-40B4-BE49-F238E27FC236}">
                <a16:creationId xmlns:a16="http://schemas.microsoft.com/office/drawing/2014/main" id="{4ED37302-A517-084B-9DC6-3F82C400B25B}"/>
              </a:ext>
            </a:extLst>
          </p:cNvPr>
          <p:cNvSpPr/>
          <p:nvPr/>
        </p:nvSpPr>
        <p:spPr>
          <a:xfrm rot="16200000">
            <a:off x="2625407" y="3275552"/>
            <a:ext cx="360000" cy="3600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아래쪽 화살표[D] 19">
            <a:extLst>
              <a:ext uri="{FF2B5EF4-FFF2-40B4-BE49-F238E27FC236}">
                <a16:creationId xmlns:a16="http://schemas.microsoft.com/office/drawing/2014/main" id="{4ED37302-A517-084B-9DC6-3F82C400B25B}"/>
              </a:ext>
            </a:extLst>
          </p:cNvPr>
          <p:cNvSpPr/>
          <p:nvPr/>
        </p:nvSpPr>
        <p:spPr>
          <a:xfrm rot="16200000">
            <a:off x="6211466" y="3275552"/>
            <a:ext cx="360000" cy="3600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아래쪽 화살표[D] 19">
            <a:extLst>
              <a:ext uri="{FF2B5EF4-FFF2-40B4-BE49-F238E27FC236}">
                <a16:creationId xmlns:a16="http://schemas.microsoft.com/office/drawing/2014/main" id="{4ED37302-A517-084B-9DC6-3F82C400B25B}"/>
              </a:ext>
            </a:extLst>
          </p:cNvPr>
          <p:cNvSpPr/>
          <p:nvPr/>
        </p:nvSpPr>
        <p:spPr>
          <a:xfrm rot="16200000">
            <a:off x="9265864" y="3233353"/>
            <a:ext cx="360000" cy="3600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6857711" y="3285576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0.2</a:t>
            </a:r>
            <a:endParaRPr lang="ko-KR" altLang="en-US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661601" y="3285576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0.1</a:t>
            </a:r>
            <a:endParaRPr lang="ko-KR" altLang="en-US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442212" y="3285576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0.1</a:t>
            </a:r>
            <a:endParaRPr lang="ko-KR" altLang="en-US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857711" y="4276829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0.3</a:t>
            </a:r>
            <a:endParaRPr lang="ko-KR" altLang="en-US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661601" y="4276829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0.9</a:t>
            </a:r>
            <a:endParaRPr lang="ko-KR" altLang="en-US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442212" y="4276829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0.8</a:t>
            </a:r>
            <a:endParaRPr lang="ko-KR" altLang="en-US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120705" y="3811144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0.9</a:t>
            </a:r>
            <a:endParaRPr lang="ko-KR" altLang="en-US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901316" y="3811144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0.8</a:t>
            </a:r>
            <a:endParaRPr lang="ko-KR" altLang="en-US" sz="12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BC4B0AC-57FD-B54C-8A74-1027FCDD1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354" y="4760795"/>
            <a:ext cx="4978078" cy="1496608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28A59226-2CFA-C94A-B330-1FA54B7D74EE}"/>
              </a:ext>
            </a:extLst>
          </p:cNvPr>
          <p:cNvSpPr/>
          <p:nvPr/>
        </p:nvSpPr>
        <p:spPr>
          <a:xfrm>
            <a:off x="881010" y="5360925"/>
            <a:ext cx="4958422" cy="44825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79716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-88778" y="143559"/>
            <a:ext cx="2547492" cy="12464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2500" dirty="0" err="1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딥러닝</a:t>
            </a:r>
            <a:r>
              <a:rPr lang="ko-KR" altLang="en-US" sz="2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프레임워크</a:t>
            </a:r>
            <a:r>
              <a:rPr lang="en-US" altLang="ko-KR" sz="2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,</a:t>
            </a:r>
          </a:p>
          <a:p>
            <a:pPr algn="r"/>
            <a:r>
              <a:rPr lang="ko-KR" altLang="en-US" sz="2500" dirty="0" err="1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텐서플로우</a:t>
            </a:r>
            <a:endParaRPr lang="en-US" altLang="ko-KR" sz="2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en-US" altLang="ko-KR" sz="2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(TensorFlow)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0CA4A47-6C96-D040-85C0-96DEF083F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968" y="3732464"/>
            <a:ext cx="4569534" cy="8924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7186F7-BEFD-E441-8EC1-0772B5F266B2}"/>
              </a:ext>
            </a:extLst>
          </p:cNvPr>
          <p:cNvSpPr txBox="1"/>
          <p:nvPr/>
        </p:nvSpPr>
        <p:spPr>
          <a:xfrm>
            <a:off x="7129171" y="6305595"/>
            <a:ext cx="3020916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텐서플로우 코드 구조도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12E8D82-8ADF-244C-A315-49798F893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5097" y="1858174"/>
            <a:ext cx="2429064" cy="4318337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230883" y="188037"/>
            <a:ext cx="8193741" cy="11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ore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텐서플로우는</a:t>
            </a:r>
            <a:r>
              <a:rPr lang="ko-KR" altLang="en-US" sz="160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구글에서 오픈 소스로 제공하는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6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딥러닝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프레임워크 입니다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가장 많은 </a:t>
            </a:r>
            <a:r>
              <a:rPr lang="ko-KR" altLang="en-US" sz="16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딥러닝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개발자가 사용하고 있으며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잘 정리된 </a:t>
            </a:r>
            <a:r>
              <a:rPr lang="ko-KR" altLang="en-US" sz="16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도큐멘트와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멀티 플랫폼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멀티 언어를 지원하며 다른 기기로의 이식이 쉬운 강력한 장점을 가지고 있습니다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235168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4940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6016" y="2995548"/>
            <a:ext cx="80599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라이브러리 호출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01536" y="1372134"/>
            <a:ext cx="33809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CNN </a:t>
            </a:r>
            <a:r>
              <a:rPr lang="ko-KR" altLang="en-US" dirty="0">
                <a:solidFill>
                  <a:schemeClr val="bg1"/>
                </a:solidFill>
              </a:rPr>
              <a:t>모델 구현하기</a:t>
            </a:r>
          </a:p>
        </p:txBody>
      </p:sp>
    </p:spTree>
    <p:extLst>
      <p:ext uri="{BB962C8B-B14F-4D97-AF65-F5344CB8AC3E}">
        <p14:creationId xmlns:p14="http://schemas.microsoft.com/office/powerpoint/2010/main" val="1742325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622954" y="280719"/>
            <a:ext cx="183576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라이브러리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호출하기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230883" y="558834"/>
            <a:ext cx="5986269" cy="461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 구성에 필요한 라이브러리들을 불러와 줍니다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F727563-2E1B-924E-89CB-E57B7FEAC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50" y="2976824"/>
            <a:ext cx="100711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75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76254" y="2921168"/>
            <a:ext cx="80599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CNN </a:t>
            </a:r>
            <a:r>
              <a:rPr lang="ko-KR" altLang="en-US" sz="6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모델 구성하기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01536" y="1372134"/>
            <a:ext cx="33809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CNN </a:t>
            </a:r>
            <a:r>
              <a:rPr lang="ko-KR" altLang="en-US" dirty="0">
                <a:solidFill>
                  <a:schemeClr val="bg1"/>
                </a:solidFill>
              </a:rPr>
              <a:t>모델 구현하기</a:t>
            </a:r>
          </a:p>
        </p:txBody>
      </p:sp>
    </p:spTree>
    <p:extLst>
      <p:ext uri="{BB962C8B-B14F-4D97-AF65-F5344CB8AC3E}">
        <p14:creationId xmlns:p14="http://schemas.microsoft.com/office/powerpoint/2010/main" val="1565950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-70825" y="196207"/>
            <a:ext cx="2529539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Input </a:t>
            </a:r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데이터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입력하기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218119" y="196207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입력</a:t>
            </a:r>
            <a:r>
              <a:rPr lang="ko-Kore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될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이미지의 사이즈는 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36x36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입니다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16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그리고 컬러 이미지이기 때문에 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Channel 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수는 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입니다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16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Keras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활용해 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input</a:t>
            </a:r>
            <a:r>
              <a:rPr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데이터를 입력해보겠습니다</a:t>
            </a:r>
            <a:r>
              <a:rPr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ko-Kore-KR" altLang="en-US" sz="16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B38037-F9AE-6447-9A57-E83DF9521A08}"/>
              </a:ext>
            </a:extLst>
          </p:cNvPr>
          <p:cNvSpPr txBox="1"/>
          <p:nvPr/>
        </p:nvSpPr>
        <p:spPr>
          <a:xfrm>
            <a:off x="3364704" y="1707610"/>
            <a:ext cx="4960173" cy="615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200" b="1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※ </a:t>
            </a:r>
            <a:r>
              <a:rPr kumimoji="1" lang="en-US" altLang="ko-Kore-KR" sz="1200" b="1" dirty="0" err="1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Keras</a:t>
            </a:r>
            <a:r>
              <a:rPr kumimoji="1" lang="en-US" altLang="ko-Kore-KR" sz="1200" b="1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- </a:t>
            </a:r>
            <a:r>
              <a:rPr kumimoji="1" lang="en-US" altLang="ko-Kore-KR" sz="12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python</a:t>
            </a:r>
            <a:r>
              <a:rPr kumimoji="1" lang="ko-KR" altLang="en-US" sz="1200" dirty="0" err="1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으로</a:t>
            </a:r>
            <a:r>
              <a:rPr kumimoji="1" lang="ko-KR" altLang="en-US" sz="12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작성된 </a:t>
            </a:r>
            <a:r>
              <a:rPr kumimoji="1" lang="ko-KR" altLang="en-US" sz="1200" dirty="0" err="1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딥러닝</a:t>
            </a:r>
            <a:r>
              <a:rPr kumimoji="1" lang="ko-KR" altLang="en-US" sz="12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라이브러리로</a:t>
            </a:r>
            <a:r>
              <a:rPr kumimoji="1" lang="en-US" altLang="ko-KR" sz="12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  <a:r>
              <a:rPr kumimoji="1" lang="ko-KR" altLang="en-US" sz="12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en-US" altLang="ko-KR" sz="12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TensorFlow</a:t>
            </a:r>
            <a:r>
              <a:rPr kumimoji="1" lang="ko-KR" altLang="en-US" sz="12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등의 </a:t>
            </a:r>
            <a:endParaRPr kumimoji="1" lang="en-US" altLang="ko-KR" sz="1200" dirty="0">
              <a:solidFill>
                <a:srgbClr val="C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               </a:t>
            </a:r>
            <a:r>
              <a:rPr kumimoji="1" lang="ko-KR" altLang="en-US" sz="12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프레임워크를 </a:t>
            </a:r>
            <a:r>
              <a:rPr kumimoji="1" lang="ko-KR" altLang="en-US" sz="1200" dirty="0" err="1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백엔드로</a:t>
            </a:r>
            <a:r>
              <a:rPr kumimoji="1" lang="ko-KR" altLang="en-US" sz="12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ko-KR" altLang="en-US" sz="1200" dirty="0" err="1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사용가능합니다</a:t>
            </a:r>
            <a:r>
              <a:rPr kumimoji="1" lang="en-US" altLang="ko-KR" sz="12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200" dirty="0">
              <a:solidFill>
                <a:srgbClr val="C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8535C92-7E66-724B-B62B-48DAE8941897}"/>
              </a:ext>
            </a:extLst>
          </p:cNvPr>
          <p:cNvGrpSpPr/>
          <p:nvPr/>
        </p:nvGrpSpPr>
        <p:grpSpPr>
          <a:xfrm>
            <a:off x="4340391" y="2490003"/>
            <a:ext cx="2524151" cy="2785341"/>
            <a:chOff x="4591600" y="2715156"/>
            <a:chExt cx="2524151" cy="278534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E14218F-0584-8D42-8491-0972ADB7AF0F}"/>
                </a:ext>
              </a:extLst>
            </p:cNvPr>
            <p:cNvSpPr txBox="1"/>
            <p:nvPr/>
          </p:nvSpPr>
          <p:spPr>
            <a:xfrm>
              <a:off x="5866981" y="2715156"/>
              <a:ext cx="4379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6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3</a:t>
              </a:r>
              <a:r>
                <a:rPr kumimoji="1" lang="en-US" altLang="ko-KR" sz="16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6</a:t>
              </a:r>
              <a:endParaRPr kumimoji="1" lang="ko-Kore-KR" altLang="en-US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1715C7-6973-014D-B780-652B0FF14D2F}"/>
                </a:ext>
              </a:extLst>
            </p:cNvPr>
            <p:cNvSpPr txBox="1"/>
            <p:nvPr/>
          </p:nvSpPr>
          <p:spPr>
            <a:xfrm>
              <a:off x="4591600" y="3975550"/>
              <a:ext cx="4379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6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3</a:t>
              </a:r>
              <a:r>
                <a:rPr kumimoji="1" lang="en-US" altLang="ko-KR" sz="16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6</a:t>
              </a:r>
              <a:endParaRPr kumimoji="1" lang="ko-Kore-KR" altLang="en-US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F396DC6-D9BF-D14F-960E-704DF76F0F46}"/>
                </a:ext>
              </a:extLst>
            </p:cNvPr>
            <p:cNvSpPr txBox="1"/>
            <p:nvPr/>
          </p:nvSpPr>
          <p:spPr>
            <a:xfrm>
              <a:off x="5531582" y="5161943"/>
              <a:ext cx="13900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6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Channel = 3</a:t>
              </a:r>
              <a:endParaRPr kumimoji="1" lang="ko-Kore-KR" altLang="en-US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76249" y="3127711"/>
              <a:ext cx="2039502" cy="2034232"/>
            </a:xfrm>
            <a:prstGeom prst="rect">
              <a:avLst/>
            </a:prstGeom>
          </p:spPr>
        </p:pic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FCFF6CE6-D1D8-D644-9E26-AB23111CA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944" y="5542911"/>
            <a:ext cx="10020300" cy="4572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DA345A1-824F-2243-A4CE-F5A8EA2C2CB5}"/>
              </a:ext>
            </a:extLst>
          </p:cNvPr>
          <p:cNvSpPr/>
          <p:nvPr/>
        </p:nvSpPr>
        <p:spPr>
          <a:xfrm>
            <a:off x="4764593" y="2823810"/>
            <a:ext cx="2140299" cy="21402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73182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5687" y="2401426"/>
            <a:ext cx="2504548" cy="2498076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48801" y="280843"/>
            <a:ext cx="230524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Convolution</a:t>
            </a:r>
          </a:p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Layer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225917" y="96875"/>
            <a:ext cx="784257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ore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자동차를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이루는 특징이 여러 개 있듯이 자동차의 특징을 잡아내는 필터를 여러 개 만들어야 합니다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예시의</a:t>
            </a:r>
            <a:r>
              <a:rPr lang="ko-Kore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필터의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크기는 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3x3 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입니다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그리고 필터의 개수는 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32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개 입니다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즉 크기가 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3x3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 특징 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32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개를 잡아 낼 수 있습니다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굳이 아래의 예시처럼 필터의 개수와 크기를 지정할 필요는 없습니다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781423" y="1946943"/>
            <a:ext cx="557365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※ </a:t>
            </a:r>
            <a:r>
              <a:rPr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여러분이 원하는 대로 </a:t>
            </a:r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Filter</a:t>
            </a:r>
            <a:r>
              <a:rPr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의 크기와 필터의 개수를 지정해보세요</a:t>
            </a:r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ko-Kore-KR" altLang="en-US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21D107B-3AEA-CE49-A30C-627C58269E1A}"/>
              </a:ext>
            </a:extLst>
          </p:cNvPr>
          <p:cNvSpPr/>
          <p:nvPr/>
        </p:nvSpPr>
        <p:spPr>
          <a:xfrm>
            <a:off x="5066489" y="2601529"/>
            <a:ext cx="1062596" cy="1048935"/>
          </a:xfrm>
          <a:prstGeom prst="rect">
            <a:avLst/>
          </a:prstGeom>
          <a:noFill/>
          <a:ln w="63500">
            <a:solidFill>
              <a:srgbClr val="E94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cxnSp>
        <p:nvCxnSpPr>
          <p:cNvPr id="17" name="직선 연결선[R] 13">
            <a:extLst>
              <a:ext uri="{FF2B5EF4-FFF2-40B4-BE49-F238E27FC236}">
                <a16:creationId xmlns:a16="http://schemas.microsoft.com/office/drawing/2014/main" id="{C567367B-8157-0E4E-9687-107E69197AD0}"/>
              </a:ext>
            </a:extLst>
          </p:cNvPr>
          <p:cNvCxnSpPr/>
          <p:nvPr/>
        </p:nvCxnSpPr>
        <p:spPr>
          <a:xfrm>
            <a:off x="6129085" y="2601529"/>
            <a:ext cx="745958" cy="435326"/>
          </a:xfrm>
          <a:prstGeom prst="line">
            <a:avLst/>
          </a:prstGeom>
          <a:ln w="25400">
            <a:solidFill>
              <a:srgbClr val="E94E1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4">
            <a:extLst>
              <a:ext uri="{FF2B5EF4-FFF2-40B4-BE49-F238E27FC236}">
                <a16:creationId xmlns:a16="http://schemas.microsoft.com/office/drawing/2014/main" id="{01ADFB9A-E7A2-7D4E-BCD0-531B03B3CD37}"/>
              </a:ext>
            </a:extLst>
          </p:cNvPr>
          <p:cNvCxnSpPr>
            <a:cxnSpLocks/>
          </p:cNvCxnSpPr>
          <p:nvPr/>
        </p:nvCxnSpPr>
        <p:spPr>
          <a:xfrm flipV="1">
            <a:off x="6129085" y="3647028"/>
            <a:ext cx="671872" cy="1"/>
          </a:xfrm>
          <a:prstGeom prst="line">
            <a:avLst/>
          </a:prstGeom>
          <a:ln w="25400">
            <a:solidFill>
              <a:srgbClr val="E94E1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88DBF0-3247-6949-A44D-0C35BE6A2B93}"/>
              </a:ext>
            </a:extLst>
          </p:cNvPr>
          <p:cNvSpPr txBox="1"/>
          <p:nvPr/>
        </p:nvSpPr>
        <p:spPr>
          <a:xfrm>
            <a:off x="7618409" y="4419276"/>
            <a:ext cx="3113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E894407-BA03-5443-A396-8A006B5E8794}"/>
              </a:ext>
            </a:extLst>
          </p:cNvPr>
          <p:cNvSpPr txBox="1"/>
          <p:nvPr/>
        </p:nvSpPr>
        <p:spPr>
          <a:xfrm>
            <a:off x="8086683" y="3993520"/>
            <a:ext cx="3113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4DD728-AF23-794B-9CFA-9FE22762708E}"/>
              </a:ext>
            </a:extLst>
          </p:cNvPr>
          <p:cNvSpPr txBox="1"/>
          <p:nvPr/>
        </p:nvSpPr>
        <p:spPr>
          <a:xfrm>
            <a:off x="7911211" y="2945576"/>
            <a:ext cx="4379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0835BDF-1ACB-AA44-AAB8-78D1F6BD88D9}"/>
              </a:ext>
            </a:extLst>
          </p:cNvPr>
          <p:cNvSpPr txBox="1"/>
          <p:nvPr/>
        </p:nvSpPr>
        <p:spPr>
          <a:xfrm>
            <a:off x="4453965" y="6011084"/>
            <a:ext cx="3284071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en-US" altLang="ko-Kore-KR" sz="1400" dirty="0" err="1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Keras</a:t>
            </a:r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로 </a:t>
            </a:r>
            <a:r>
              <a:rPr kumimoji="1" lang="en-US" altLang="ko-Kore-KR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convolution layer </a:t>
            </a:r>
            <a:r>
              <a:rPr kumimoji="1" lang="ko-Kore-KR" altLang="en-US" sz="1400" dirty="0">
                <a:solidFill>
                  <a:schemeClr val="tx2">
                    <a:lumMod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구성하기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313" y="3051863"/>
            <a:ext cx="1183137" cy="1318666"/>
          </a:xfrm>
          <a:prstGeom prst="rect">
            <a:avLst/>
          </a:prstGeom>
        </p:spPr>
      </p:pic>
      <p:sp>
        <p:nvSpPr>
          <p:cNvPr id="12" name="원호 11"/>
          <p:cNvSpPr/>
          <p:nvPr/>
        </p:nvSpPr>
        <p:spPr>
          <a:xfrm rot="21315320">
            <a:off x="7171910" y="3017469"/>
            <a:ext cx="861777" cy="1368037"/>
          </a:xfrm>
          <a:prstGeom prst="arc">
            <a:avLst>
              <a:gd name="adj1" fmla="val 15410027"/>
              <a:gd name="adj2" fmla="val 1260191"/>
            </a:avLst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3865692-7C26-7943-9EBD-0B84839E3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871" y="5381778"/>
            <a:ext cx="100203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31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47" y="3648850"/>
            <a:ext cx="720000" cy="721842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0783" y="3082860"/>
            <a:ext cx="2504548" cy="2498076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046289" y="460790"/>
            <a:ext cx="140775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Sparse</a:t>
            </a:r>
            <a:endParaRPr lang="ko-KR" altLang="en-US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217105" y="302484"/>
            <a:ext cx="7842576" cy="1025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자동차 바퀴 특징을 추출하는 필터는 이미지 내 자동차 바퀴 특징만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통과 시키고 나머지 특징들은 필터를 통과 하지 못합니다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필터를 통과한 결과에는 필터를 통과한 특징 밖에 없기 때문에 특징들이 매우 희박하게 존재하는 경향이 있습니다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0" name="아래쪽 화살표[D] 19">
            <a:extLst>
              <a:ext uri="{FF2B5EF4-FFF2-40B4-BE49-F238E27FC236}">
                <a16:creationId xmlns:a16="http://schemas.microsoft.com/office/drawing/2014/main" id="{4ED37302-A517-084B-9DC6-3F82C400B25B}"/>
              </a:ext>
            </a:extLst>
          </p:cNvPr>
          <p:cNvSpPr/>
          <p:nvPr/>
        </p:nvSpPr>
        <p:spPr>
          <a:xfrm rot="16200000">
            <a:off x="6402301" y="3866143"/>
            <a:ext cx="720000" cy="7200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3078825-3249-6D47-BD1A-705167A31E0D}"/>
              </a:ext>
            </a:extLst>
          </p:cNvPr>
          <p:cNvSpPr/>
          <p:nvPr/>
        </p:nvSpPr>
        <p:spPr>
          <a:xfrm>
            <a:off x="3210411" y="3177955"/>
            <a:ext cx="1143439" cy="1160639"/>
          </a:xfrm>
          <a:prstGeom prst="rect">
            <a:avLst/>
          </a:prstGeom>
          <a:noFill/>
          <a:ln w="63500">
            <a:solidFill>
              <a:srgbClr val="E94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9" name="직선 연결선[R] 13">
            <a:extLst>
              <a:ext uri="{FF2B5EF4-FFF2-40B4-BE49-F238E27FC236}">
                <a16:creationId xmlns:a16="http://schemas.microsoft.com/office/drawing/2014/main" id="{1F5CA623-85C6-2145-BAF5-2A680EEBAEC1}"/>
              </a:ext>
            </a:extLst>
          </p:cNvPr>
          <p:cNvCxnSpPr>
            <a:cxnSpLocks/>
          </p:cNvCxnSpPr>
          <p:nvPr/>
        </p:nvCxnSpPr>
        <p:spPr>
          <a:xfrm>
            <a:off x="4353850" y="3177955"/>
            <a:ext cx="802711" cy="481685"/>
          </a:xfrm>
          <a:prstGeom prst="line">
            <a:avLst/>
          </a:prstGeom>
          <a:ln w="25400">
            <a:solidFill>
              <a:srgbClr val="E94E1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[R] 14">
            <a:extLst>
              <a:ext uri="{FF2B5EF4-FFF2-40B4-BE49-F238E27FC236}">
                <a16:creationId xmlns:a16="http://schemas.microsoft.com/office/drawing/2014/main" id="{02C2D9A6-0BC2-F647-BC8B-76DBE53C255E}"/>
              </a:ext>
            </a:extLst>
          </p:cNvPr>
          <p:cNvCxnSpPr>
            <a:cxnSpLocks/>
          </p:cNvCxnSpPr>
          <p:nvPr/>
        </p:nvCxnSpPr>
        <p:spPr>
          <a:xfrm flipV="1">
            <a:off x="4353850" y="4334792"/>
            <a:ext cx="722989" cy="1"/>
          </a:xfrm>
          <a:prstGeom prst="line">
            <a:avLst/>
          </a:prstGeom>
          <a:ln w="25400">
            <a:solidFill>
              <a:srgbClr val="E94E1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3EBC8FE3-62A6-6F4F-A177-470B641149B9}"/>
              </a:ext>
            </a:extLst>
          </p:cNvPr>
          <p:cNvSpPr/>
          <p:nvPr/>
        </p:nvSpPr>
        <p:spPr>
          <a:xfrm>
            <a:off x="5049307" y="3063404"/>
            <a:ext cx="895963" cy="398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9BB5C23-B7F0-DB4A-B76C-6A628FA574B0}"/>
              </a:ext>
            </a:extLst>
          </p:cNvPr>
          <p:cNvSpPr txBox="1"/>
          <p:nvPr/>
        </p:nvSpPr>
        <p:spPr>
          <a:xfrm>
            <a:off x="5825649" y="3866143"/>
            <a:ext cx="3113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E330BA8-D52E-2A4F-A348-C0A099083702}"/>
              </a:ext>
            </a:extLst>
          </p:cNvPr>
          <p:cNvSpPr txBox="1"/>
          <p:nvPr/>
        </p:nvSpPr>
        <p:spPr>
          <a:xfrm>
            <a:off x="5291956" y="3309135"/>
            <a:ext cx="3113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5E32B27-4767-9C41-A422-1763FB49AAAC}"/>
              </a:ext>
            </a:extLst>
          </p:cNvPr>
          <p:cNvSpPr txBox="1"/>
          <p:nvPr/>
        </p:nvSpPr>
        <p:spPr>
          <a:xfrm>
            <a:off x="4717441" y="4490047"/>
            <a:ext cx="15023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바퀴에</a:t>
            </a:r>
            <a:r>
              <a:rPr kumimoji="1"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대한 필터</a:t>
            </a:r>
            <a:endParaRPr kumimoji="1" lang="ko-Kore-KR" altLang="en-US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7859228" y="4354438"/>
            <a:ext cx="2601600" cy="1003663"/>
            <a:chOff x="7968219" y="4295992"/>
            <a:chExt cx="2601600" cy="1003663"/>
          </a:xfrm>
        </p:grpSpPr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68219" y="4295992"/>
              <a:ext cx="1006263" cy="1003663"/>
            </a:xfrm>
            <a:prstGeom prst="rect">
              <a:avLst/>
            </a:prstGeom>
          </p:spPr>
        </p:pic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3556" y="4295992"/>
              <a:ext cx="1006263" cy="1003663"/>
            </a:xfrm>
            <a:prstGeom prst="rect">
              <a:avLst/>
            </a:prstGeom>
          </p:spPr>
        </p:pic>
      </p:grpSp>
      <p:sp>
        <p:nvSpPr>
          <p:cNvPr id="31" name="직사각형 30"/>
          <p:cNvSpPr/>
          <p:nvPr/>
        </p:nvSpPr>
        <p:spPr>
          <a:xfrm>
            <a:off x="7545237" y="2682544"/>
            <a:ext cx="3229583" cy="2972317"/>
          </a:xfrm>
          <a:prstGeom prst="rect">
            <a:avLst/>
          </a:prstGeom>
          <a:noFill/>
          <a:ln w="25400">
            <a:solidFill>
              <a:srgbClr val="506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291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2466</TotalTime>
  <Words>841</Words>
  <Application>Microsoft Macintosh PowerPoint</Application>
  <PresentationFormat>와이드스크린</PresentationFormat>
  <Paragraphs>175</Paragraphs>
  <Slides>30</Slides>
  <Notes>10</Notes>
  <HiddenSlides>0</HiddenSlides>
  <MMClips>0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30</vt:i4>
      </vt:variant>
    </vt:vector>
  </HeadingPairs>
  <TitlesOfParts>
    <vt:vector size="40" baseType="lpstr">
      <vt:lpstr>Calibri</vt:lpstr>
      <vt:lpstr>경기천년제목 Bold</vt:lpstr>
      <vt:lpstr>Arial</vt:lpstr>
      <vt:lpstr>에스코어 드림 7 ExtraBold</vt:lpstr>
      <vt:lpstr>에스코어 드림 5 Medium</vt:lpstr>
      <vt:lpstr>Calibri Light</vt:lpstr>
      <vt:lpstr>S-Core Dream 6 Bold</vt:lpstr>
      <vt:lpstr>S-Core Dream 5 Medium</vt:lpstr>
      <vt:lpstr>경기천년제목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딥러닝 프레임워크, 텐서플로우(Tensorflow)</dc:title>
  <dc:creator>kim Seongjung</dc:creator>
  <cp:lastModifiedBy>Microsoft Office User</cp:lastModifiedBy>
  <cp:revision>170</cp:revision>
  <dcterms:created xsi:type="dcterms:W3CDTF">2020-09-08T03:30:07Z</dcterms:created>
  <dcterms:modified xsi:type="dcterms:W3CDTF">2021-01-04T12:08:55Z</dcterms:modified>
</cp:coreProperties>
</file>